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687" r:id="rId2"/>
    <p:sldId id="1010" r:id="rId3"/>
    <p:sldId id="768" r:id="rId4"/>
    <p:sldId id="1011" r:id="rId5"/>
    <p:sldId id="770" r:id="rId6"/>
    <p:sldId id="771" r:id="rId7"/>
    <p:sldId id="772" r:id="rId8"/>
    <p:sldId id="774" r:id="rId9"/>
    <p:sldId id="775" r:id="rId10"/>
    <p:sldId id="776" r:id="rId11"/>
    <p:sldId id="778" r:id="rId12"/>
    <p:sldId id="866" r:id="rId13"/>
    <p:sldId id="1045" r:id="rId14"/>
    <p:sldId id="867" r:id="rId15"/>
    <p:sldId id="1046" r:id="rId16"/>
    <p:sldId id="1014" r:id="rId17"/>
    <p:sldId id="1047" r:id="rId18"/>
    <p:sldId id="1048" r:id="rId19"/>
    <p:sldId id="868" r:id="rId20"/>
    <p:sldId id="1050" r:id="rId21"/>
    <p:sldId id="1051" r:id="rId22"/>
    <p:sldId id="1053" r:id="rId23"/>
    <p:sldId id="870" r:id="rId24"/>
    <p:sldId id="1054" r:id="rId25"/>
    <p:sldId id="1015" r:id="rId26"/>
    <p:sldId id="1052" r:id="rId27"/>
    <p:sldId id="1060" r:id="rId28"/>
    <p:sldId id="1018" r:id="rId29"/>
    <p:sldId id="873" r:id="rId30"/>
    <p:sldId id="875" r:id="rId31"/>
    <p:sldId id="876" r:id="rId32"/>
    <p:sldId id="877" r:id="rId33"/>
    <p:sldId id="878" r:id="rId34"/>
    <p:sldId id="879" r:id="rId35"/>
    <p:sldId id="1019" r:id="rId36"/>
    <p:sldId id="966" r:id="rId37"/>
    <p:sldId id="887" r:id="rId38"/>
    <p:sldId id="901" r:id="rId39"/>
    <p:sldId id="909" r:id="rId40"/>
    <p:sldId id="1055" r:id="rId41"/>
    <p:sldId id="1056" r:id="rId42"/>
    <p:sldId id="972" r:id="rId43"/>
    <p:sldId id="973" r:id="rId44"/>
    <p:sldId id="976" r:id="rId45"/>
    <p:sldId id="1057" r:id="rId46"/>
    <p:sldId id="1058" r:id="rId47"/>
    <p:sldId id="1059" r:id="rId48"/>
    <p:sldId id="911" r:id="rId49"/>
    <p:sldId id="827" r:id="rId50"/>
    <p:sldId id="828" r:id="rId51"/>
    <p:sldId id="1020" r:id="rId52"/>
    <p:sldId id="829" r:id="rId53"/>
    <p:sldId id="831" r:id="rId54"/>
    <p:sldId id="1021" r:id="rId55"/>
    <p:sldId id="1022" r:id="rId56"/>
    <p:sldId id="987" r:id="rId57"/>
    <p:sldId id="990" r:id="rId58"/>
    <p:sldId id="991" r:id="rId59"/>
    <p:sldId id="993" r:id="rId60"/>
    <p:sldId id="1023" r:id="rId61"/>
    <p:sldId id="998" r:id="rId62"/>
    <p:sldId id="1024" r:id="rId63"/>
    <p:sldId id="1026" r:id="rId64"/>
    <p:sldId id="1029" r:id="rId65"/>
    <p:sldId id="1030" r:id="rId66"/>
    <p:sldId id="1028" r:id="rId67"/>
    <p:sldId id="999" r:id="rId68"/>
    <p:sldId id="1025" r:id="rId69"/>
    <p:sldId id="1031" r:id="rId70"/>
    <p:sldId id="1000" r:id="rId71"/>
    <p:sldId id="1004" r:id="rId72"/>
    <p:sldId id="1006" r:id="rId73"/>
    <p:sldId id="1032" r:id="rId74"/>
    <p:sldId id="1033" r:id="rId75"/>
    <p:sldId id="1034" r:id="rId76"/>
    <p:sldId id="838" r:id="rId77"/>
    <p:sldId id="840" r:id="rId78"/>
    <p:sldId id="1036" r:id="rId79"/>
    <p:sldId id="1062" r:id="rId80"/>
    <p:sldId id="1064" r:id="rId81"/>
    <p:sldId id="1061" r:id="rId82"/>
    <p:sldId id="1065" r:id="rId83"/>
    <p:sldId id="1041" r:id="rId84"/>
    <p:sldId id="1035" r:id="rId85"/>
    <p:sldId id="1037" r:id="rId86"/>
    <p:sldId id="843" r:id="rId87"/>
    <p:sldId id="1066" r:id="rId88"/>
    <p:sldId id="1040" r:id="rId89"/>
    <p:sldId id="1042" r:id="rId90"/>
    <p:sldId id="846" r:id="rId91"/>
    <p:sldId id="997" r:id="rId92"/>
    <p:sldId id="847" r:id="rId93"/>
    <p:sldId id="854" r:id="rId94"/>
    <p:sldId id="855" r:id="rId95"/>
    <p:sldId id="856" r:id="rId96"/>
    <p:sldId id="1009" r:id="rId97"/>
    <p:sldId id="1043" r:id="rId98"/>
    <p:sldId id="857" r:id="rId99"/>
    <p:sldId id="858" r:id="rId100"/>
    <p:sldId id="860" r:id="rId101"/>
    <p:sldId id="893" r:id="rId102"/>
    <p:sldId id="895" r:id="rId103"/>
    <p:sldId id="897" r:id="rId104"/>
    <p:sldId id="898" r:id="rId105"/>
    <p:sldId id="899" r:id="rId106"/>
    <p:sldId id="900" r:id="rId107"/>
  </p:sldIdLst>
  <p:sldSz cx="9144000" cy="6858000" type="screen4x3"/>
  <p:notesSz cx="6858000" cy="9144000"/>
  <p:defaultTextStyle>
    <a:defPPr>
      <a:defRPr lang="zh-CN"/>
    </a:defPPr>
    <a:lvl1pPr algn="l" rtl="0" fontAlgn="base">
      <a:spcBef>
        <a:spcPct val="0"/>
      </a:spcBef>
      <a:spcAft>
        <a:spcPct val="0"/>
      </a:spcAft>
      <a:defRPr i="1" kern="1200">
        <a:solidFill>
          <a:schemeClr val="tx1"/>
        </a:solidFill>
        <a:latin typeface="Arial" charset="0"/>
        <a:ea typeface="宋体" charset="-122"/>
        <a:cs typeface="+mn-cs"/>
      </a:defRPr>
    </a:lvl1pPr>
    <a:lvl2pPr marL="457200" algn="l" rtl="0" fontAlgn="base">
      <a:spcBef>
        <a:spcPct val="0"/>
      </a:spcBef>
      <a:spcAft>
        <a:spcPct val="0"/>
      </a:spcAft>
      <a:defRPr i="1" kern="1200">
        <a:solidFill>
          <a:schemeClr val="tx1"/>
        </a:solidFill>
        <a:latin typeface="Arial" charset="0"/>
        <a:ea typeface="宋体" charset="-122"/>
        <a:cs typeface="+mn-cs"/>
      </a:defRPr>
    </a:lvl2pPr>
    <a:lvl3pPr marL="914400" algn="l" rtl="0" fontAlgn="base">
      <a:spcBef>
        <a:spcPct val="0"/>
      </a:spcBef>
      <a:spcAft>
        <a:spcPct val="0"/>
      </a:spcAft>
      <a:defRPr i="1" kern="1200">
        <a:solidFill>
          <a:schemeClr val="tx1"/>
        </a:solidFill>
        <a:latin typeface="Arial" charset="0"/>
        <a:ea typeface="宋体" charset="-122"/>
        <a:cs typeface="+mn-cs"/>
      </a:defRPr>
    </a:lvl3pPr>
    <a:lvl4pPr marL="1371600" algn="l" rtl="0" fontAlgn="base">
      <a:spcBef>
        <a:spcPct val="0"/>
      </a:spcBef>
      <a:spcAft>
        <a:spcPct val="0"/>
      </a:spcAft>
      <a:defRPr i="1" kern="1200">
        <a:solidFill>
          <a:schemeClr val="tx1"/>
        </a:solidFill>
        <a:latin typeface="Arial" charset="0"/>
        <a:ea typeface="宋体" charset="-122"/>
        <a:cs typeface="+mn-cs"/>
      </a:defRPr>
    </a:lvl4pPr>
    <a:lvl5pPr marL="1828800" algn="l" rtl="0" fontAlgn="base">
      <a:spcBef>
        <a:spcPct val="0"/>
      </a:spcBef>
      <a:spcAft>
        <a:spcPct val="0"/>
      </a:spcAft>
      <a:defRPr i="1" kern="1200">
        <a:solidFill>
          <a:schemeClr val="tx1"/>
        </a:solidFill>
        <a:latin typeface="Arial" charset="0"/>
        <a:ea typeface="宋体" charset="-122"/>
        <a:cs typeface="+mn-cs"/>
      </a:defRPr>
    </a:lvl5pPr>
    <a:lvl6pPr marL="2286000" algn="l" defTabSz="914400" rtl="0" eaLnBrk="1" latinLnBrk="0" hangingPunct="1">
      <a:defRPr i="1" kern="1200">
        <a:solidFill>
          <a:schemeClr val="tx1"/>
        </a:solidFill>
        <a:latin typeface="Arial" charset="0"/>
        <a:ea typeface="宋体" charset="-122"/>
        <a:cs typeface="+mn-cs"/>
      </a:defRPr>
    </a:lvl6pPr>
    <a:lvl7pPr marL="2743200" algn="l" defTabSz="914400" rtl="0" eaLnBrk="1" latinLnBrk="0" hangingPunct="1">
      <a:defRPr i="1" kern="1200">
        <a:solidFill>
          <a:schemeClr val="tx1"/>
        </a:solidFill>
        <a:latin typeface="Arial" charset="0"/>
        <a:ea typeface="宋体" charset="-122"/>
        <a:cs typeface="+mn-cs"/>
      </a:defRPr>
    </a:lvl7pPr>
    <a:lvl8pPr marL="3200400" algn="l" defTabSz="914400" rtl="0" eaLnBrk="1" latinLnBrk="0" hangingPunct="1">
      <a:defRPr i="1" kern="1200">
        <a:solidFill>
          <a:schemeClr val="tx1"/>
        </a:solidFill>
        <a:latin typeface="Arial" charset="0"/>
        <a:ea typeface="宋体" charset="-122"/>
        <a:cs typeface="+mn-cs"/>
      </a:defRPr>
    </a:lvl8pPr>
    <a:lvl9pPr marL="3657600" algn="l" defTabSz="914400" rtl="0" eaLnBrk="1" latinLnBrk="0" hangingPunct="1">
      <a:defRPr i="1"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0F82"/>
    <a:srgbClr val="FFFBBF"/>
    <a:srgbClr val="F8F8F8"/>
    <a:srgbClr val="DDDDDD"/>
    <a:srgbClr val="5F5F5F"/>
    <a:srgbClr val="333333"/>
    <a:srgbClr val="FF66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780" autoAdjust="0"/>
  </p:normalViewPr>
  <p:slideViewPr>
    <p:cSldViewPr>
      <p:cViewPr varScale="1">
        <p:scale>
          <a:sx n="79" d="100"/>
          <a:sy n="79" d="100"/>
        </p:scale>
        <p:origin x="80" y="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ea typeface="宋体" pitchFamily="2" charset="-122"/>
              </a:defRPr>
            </a:lvl1pPr>
          </a:lstStyle>
          <a:p>
            <a:pPr>
              <a:defRPr/>
            </a:pPr>
            <a:endParaRPr lang="en-US" altLang="zh-CN"/>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ea typeface="宋体" pitchFamily="2" charset="-122"/>
              </a:defRPr>
            </a:lvl1pPr>
          </a:lstStyle>
          <a:p>
            <a:pPr>
              <a:defRPr/>
            </a:pPr>
            <a:endParaRPr lang="en-US" altLang="zh-CN"/>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ea typeface="宋体" pitchFamily="2" charset="-122"/>
              </a:defRPr>
            </a:lvl1pPr>
          </a:lstStyle>
          <a:p>
            <a:pPr>
              <a:defRPr/>
            </a:pPr>
            <a:endParaRPr lang="en-US" altLang="zh-CN"/>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ea typeface="宋体" pitchFamily="2" charset="-122"/>
              </a:defRPr>
            </a:lvl1pPr>
          </a:lstStyle>
          <a:p>
            <a:pPr>
              <a:defRPr/>
            </a:pPr>
            <a:fld id="{71A9D358-3EF9-4C47-A5E5-070ABBC84DB2}" type="slidenum">
              <a:rPr lang="en-US" altLang="zh-CN"/>
              <a:pPr>
                <a:defRPr/>
              </a:pPr>
              <a:t>‹#›</a:t>
            </a:fld>
            <a:endParaRPr lang="en-US" altLang="zh-CN"/>
          </a:p>
        </p:txBody>
      </p:sp>
    </p:spTree>
    <p:extLst>
      <p:ext uri="{BB962C8B-B14F-4D97-AF65-F5344CB8AC3E}">
        <p14:creationId xmlns:p14="http://schemas.microsoft.com/office/powerpoint/2010/main" val="1346450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650875" y="406400"/>
            <a:ext cx="5556250" cy="4167188"/>
          </a:xfrm>
          <a:ln/>
        </p:spPr>
      </p:sp>
      <p:sp>
        <p:nvSpPr>
          <p:cNvPr id="2355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144588" y="685800"/>
            <a:ext cx="4570412" cy="3429000"/>
          </a:xfrm>
          <a:ln/>
        </p:spPr>
      </p:sp>
      <p:sp>
        <p:nvSpPr>
          <p:cNvPr id="471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650875" y="406400"/>
            <a:ext cx="5556250" cy="4167188"/>
          </a:xfrm>
          <a:ln/>
        </p:spPr>
      </p:sp>
      <p:sp>
        <p:nvSpPr>
          <p:cNvPr id="512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2961222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405721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1946144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341793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extLst>
      <p:ext uri="{BB962C8B-B14F-4D97-AF65-F5344CB8AC3E}">
        <p14:creationId xmlns:p14="http://schemas.microsoft.com/office/powerpoint/2010/main" val="3758814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ln/>
        </p:spPr>
        <p:txBody>
          <a:bodyPr/>
          <a:lstStyle/>
          <a:p>
            <a:pPr eaLnBrk="1" hangingPunct="1">
              <a:spcBef>
                <a:spcPct val="0"/>
              </a:spcBef>
            </a:pPr>
            <a:endParaRPr lang="zh-CN" altLang="en-US">
              <a:ea typeface="宋体" charset="-122"/>
            </a:endParaRPr>
          </a:p>
        </p:txBody>
      </p:sp>
      <p:sp>
        <p:nvSpPr>
          <p:cNvPr id="62467" name="Slide Number Placeholder 3"/>
          <p:cNvSpPr>
            <a:spLocks noGrp="1"/>
          </p:cNvSpPr>
          <p:nvPr>
            <p:ph type="sldNum" sz="quarter" idx="5"/>
          </p:nvPr>
        </p:nvSpPr>
        <p:spPr>
          <a:noFill/>
        </p:spPr>
        <p:txBody>
          <a:bodyPr/>
          <a:lstStyle/>
          <a:p>
            <a:fld id="{F693F25E-621E-457F-82E6-8A5C981DBF8C}" type="slidenum">
              <a:rPr lang="zh-CN" altLang="en-US" smtClean="0">
                <a:latin typeface="Calibri" pitchFamily="34" charset="0"/>
                <a:ea typeface="宋体" charset="-122"/>
              </a:rPr>
              <a:pPr/>
              <a:t>29</a:t>
            </a:fld>
            <a:endParaRPr lang="en-US" altLang="zh-CN">
              <a:latin typeface="Calibri" pitchFamily="34" charset="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1144588" y="685800"/>
            <a:ext cx="4570412" cy="3429000"/>
          </a:xfrm>
          <a:ln/>
        </p:spPr>
      </p:sp>
      <p:sp>
        <p:nvSpPr>
          <p:cNvPr id="6553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xfrm>
            <a:off x="1144588" y="685800"/>
            <a:ext cx="4570412" cy="3429000"/>
          </a:xfrm>
          <a:ln/>
        </p:spPr>
      </p:sp>
      <p:sp>
        <p:nvSpPr>
          <p:cNvPr id="6758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a:ln/>
        </p:spPr>
      </p:sp>
      <p:sp>
        <p:nvSpPr>
          <p:cNvPr id="69634" name="备注占位符 2"/>
          <p:cNvSpPr>
            <a:spLocks noGrp="1"/>
          </p:cNvSpPr>
          <p:nvPr>
            <p:ph type="body" idx="1"/>
          </p:nvPr>
        </p:nvSpPr>
        <p:spPr>
          <a:noFill/>
          <a:ln/>
        </p:spPr>
        <p:txBody>
          <a:bodyPr/>
          <a:lstStyle/>
          <a:p>
            <a:pPr eaLnBrk="1" hangingPunct="1"/>
            <a:r>
              <a:rPr kumimoji="1" lang="en-US" altLang="zh-CN">
                <a:ea typeface="宋体" charset="-122"/>
              </a:rPr>
              <a:t>24*3600</a:t>
            </a:r>
            <a:r>
              <a:rPr kumimoji="1" lang="zh-CN" altLang="en-US">
                <a:ea typeface="宋体" charset="-122"/>
              </a:rPr>
              <a:t> </a:t>
            </a:r>
            <a:r>
              <a:rPr kumimoji="1" lang="en-US" altLang="zh-CN">
                <a:ea typeface="宋体" charset="-122"/>
              </a:rPr>
              <a:t>= 86400</a:t>
            </a:r>
            <a:r>
              <a:rPr kumimoji="1" lang="zh-CN" altLang="en-US">
                <a:ea typeface="宋体" charset="-122"/>
              </a:rPr>
              <a:t>， </a:t>
            </a:r>
            <a:r>
              <a:rPr kumimoji="1" lang="en-US" altLang="zh-CN">
                <a:ea typeface="宋体" charset="-122"/>
              </a:rPr>
              <a:t>100000000</a:t>
            </a:r>
            <a:r>
              <a:rPr kumimoji="1" lang="zh-CN" altLang="en-US">
                <a:ea typeface="宋体" charset="-122"/>
              </a:rPr>
              <a:t>/</a:t>
            </a:r>
            <a:r>
              <a:rPr kumimoji="1" lang="en-US" altLang="zh-CN">
                <a:ea typeface="宋体" charset="-122"/>
              </a:rPr>
              <a:t>86400</a:t>
            </a:r>
            <a:r>
              <a:rPr kumimoji="1" lang="zh-CN" altLang="en-US">
                <a:ea typeface="宋体" charset="-122"/>
              </a:rPr>
              <a:t> </a:t>
            </a:r>
            <a:r>
              <a:rPr kumimoji="1" lang="en-US" altLang="zh-CN">
                <a:ea typeface="宋体" charset="-122"/>
              </a:rPr>
              <a:t>=</a:t>
            </a:r>
            <a:r>
              <a:rPr kumimoji="1" lang="zh-CN" altLang="en-US">
                <a:ea typeface="宋体" charset="-122"/>
              </a:rPr>
              <a:t> </a:t>
            </a:r>
            <a:r>
              <a:rPr kumimoji="1" lang="en-US" altLang="zh-CN">
                <a:ea typeface="宋体" charset="-122"/>
              </a:rPr>
              <a:t>1157</a:t>
            </a:r>
            <a:r>
              <a:rPr kumimoji="1" lang="zh-CN" altLang="en-US">
                <a:ea typeface="宋体" charset="-122"/>
              </a:rPr>
              <a:t> </a:t>
            </a:r>
            <a:endParaRPr kumimoji="1" lang="en-US" altLang="zh-CN">
              <a:ea typeface="宋体" charset="-122"/>
            </a:endParaRPr>
          </a:p>
          <a:p>
            <a:pPr eaLnBrk="1" hangingPunct="1"/>
            <a:endParaRPr kumimoji="1" lang="zh-CN" altLang="en-US">
              <a:ea typeface="宋体" charset="-122"/>
            </a:endParaRPr>
          </a:p>
        </p:txBody>
      </p:sp>
      <p:sp>
        <p:nvSpPr>
          <p:cNvPr id="69635" name="幻灯片编号占位符 3"/>
          <p:cNvSpPr>
            <a:spLocks noGrp="1"/>
          </p:cNvSpPr>
          <p:nvPr>
            <p:ph type="sldNum" sz="quarter" idx="5"/>
          </p:nvPr>
        </p:nvSpPr>
        <p:spPr>
          <a:noFill/>
        </p:spPr>
        <p:txBody>
          <a:bodyPr/>
          <a:lstStyle/>
          <a:p>
            <a:fld id="{A40CC2CC-6741-43C6-AD78-2EADA9CB54A6}" type="slidenum">
              <a:rPr lang="en-US" altLang="zh-CN" smtClean="0">
                <a:ea typeface="宋体" charset="-122"/>
              </a:rPr>
              <a:pPr/>
              <a:t>32</a:t>
            </a:fld>
            <a:endParaRPr lang="en-US" altLang="zh-CN">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xfrm>
            <a:off x="650875" y="406400"/>
            <a:ext cx="5556250" cy="4167188"/>
          </a:xfrm>
          <a:ln/>
        </p:spPr>
      </p:sp>
      <p:sp>
        <p:nvSpPr>
          <p:cNvPr id="2765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xfrm>
            <a:off x="1144588" y="685800"/>
            <a:ext cx="4570412" cy="3429000"/>
          </a:xfrm>
          <a:ln/>
        </p:spPr>
      </p:sp>
      <p:sp>
        <p:nvSpPr>
          <p:cNvPr id="727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ln/>
        </p:spPr>
      </p:sp>
      <p:sp>
        <p:nvSpPr>
          <p:cNvPr id="8499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3"/>
          <p:cNvSpPr>
            <a:spLocks noGrp="1" noChangeArrowheads="1"/>
          </p:cNvSpPr>
          <p:nvPr>
            <p:ph type="dt" sz="quarter" idx="1"/>
          </p:nvPr>
        </p:nvSpPr>
        <p:spPr>
          <a:noFill/>
        </p:spPr>
        <p:txBody>
          <a:bodyPr/>
          <a:lstStyle/>
          <a:p>
            <a:fld id="{75A0982C-DED1-4F90-86B3-DE52AC859108}" type="datetime1">
              <a:rPr kumimoji="1" lang="zh-CN" altLang="en-US" smtClean="0">
                <a:latin typeface="Times New Roman" pitchFamily="18" charset="0"/>
                <a:ea typeface="宋体" charset="-122"/>
              </a:rPr>
              <a:pPr/>
              <a:t>2022/5/9</a:t>
            </a:fld>
            <a:endParaRPr kumimoji="1" lang="en-US" altLang="zh-CN">
              <a:latin typeface="Times New Roman" pitchFamily="18" charset="0"/>
              <a:ea typeface="宋体" charset="-122"/>
            </a:endParaRPr>
          </a:p>
        </p:txBody>
      </p:sp>
      <p:sp>
        <p:nvSpPr>
          <p:cNvPr id="100354" name="Rectangle 7"/>
          <p:cNvSpPr>
            <a:spLocks noGrp="1" noChangeArrowheads="1"/>
          </p:cNvSpPr>
          <p:nvPr>
            <p:ph type="sldNum" sz="quarter" idx="5"/>
          </p:nvPr>
        </p:nvSpPr>
        <p:spPr>
          <a:noFill/>
        </p:spPr>
        <p:txBody>
          <a:bodyPr/>
          <a:lstStyle/>
          <a:p>
            <a:fld id="{2074BFDC-96F4-468D-8B78-6D5B5068F39F}" type="slidenum">
              <a:rPr kumimoji="1" lang="zh-CN" altLang="en-US" smtClean="0">
                <a:latin typeface="Times New Roman" pitchFamily="18" charset="0"/>
                <a:ea typeface="宋体" charset="-122"/>
              </a:rPr>
              <a:pPr/>
              <a:t>37</a:t>
            </a:fld>
            <a:endParaRPr kumimoji="1" lang="en-US" altLang="zh-CN">
              <a:latin typeface="Times New Roman" pitchFamily="18" charset="0"/>
              <a:ea typeface="宋体" charset="-122"/>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zh-CN" altLang="en-US">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xfrm>
            <a:off x="1144588" y="685800"/>
            <a:ext cx="4570412" cy="3429000"/>
          </a:xfrm>
          <a:ln/>
        </p:spPr>
      </p:sp>
      <p:sp>
        <p:nvSpPr>
          <p:cNvPr id="10240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xfrm>
            <a:off x="1144588" y="685800"/>
            <a:ext cx="4570412" cy="3429000"/>
          </a:xfrm>
          <a:ln/>
        </p:spPr>
      </p:sp>
      <p:sp>
        <p:nvSpPr>
          <p:cNvPr id="11469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xfrm>
            <a:off x="650875" y="406400"/>
            <a:ext cx="5556250" cy="4167188"/>
          </a:xfrm>
          <a:ln/>
        </p:spPr>
      </p:sp>
      <p:sp>
        <p:nvSpPr>
          <p:cNvPr id="12288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xfrm>
            <a:off x="650875" y="406400"/>
            <a:ext cx="5556250" cy="4167188"/>
          </a:xfrm>
          <a:ln/>
        </p:spPr>
      </p:sp>
      <p:sp>
        <p:nvSpPr>
          <p:cNvPr id="1249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ChangeArrowheads="1" noTextEdit="1"/>
          </p:cNvSpPr>
          <p:nvPr>
            <p:ph type="sldImg"/>
          </p:nvPr>
        </p:nvSpPr>
        <p:spPr>
          <a:xfrm>
            <a:off x="650875" y="406400"/>
            <a:ext cx="5556250" cy="4167188"/>
          </a:xfrm>
          <a:ln/>
        </p:spPr>
      </p:sp>
      <p:sp>
        <p:nvSpPr>
          <p:cNvPr id="13107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xfrm>
            <a:off x="650875" y="406400"/>
            <a:ext cx="5556250" cy="4167188"/>
          </a:xfrm>
          <a:ln/>
        </p:spPr>
      </p:sp>
      <p:sp>
        <p:nvSpPr>
          <p:cNvPr id="18432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Rot="1" noChangeAspect="1" noChangeArrowheads="1" noTextEdit="1"/>
          </p:cNvSpPr>
          <p:nvPr>
            <p:ph type="sldImg"/>
          </p:nvPr>
        </p:nvSpPr>
        <p:spPr>
          <a:xfrm>
            <a:off x="650875" y="406400"/>
            <a:ext cx="5556250" cy="4167188"/>
          </a:xfrm>
          <a:ln/>
        </p:spPr>
      </p:sp>
      <p:sp>
        <p:nvSpPr>
          <p:cNvPr id="18637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xfrm>
            <a:off x="650875" y="406400"/>
            <a:ext cx="5556250" cy="4167188"/>
          </a:xfrm>
          <a:ln/>
        </p:spPr>
      </p:sp>
      <p:sp>
        <p:nvSpPr>
          <p:cNvPr id="2969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Rot="1" noChangeAspect="1" noChangeArrowheads="1" noTextEdit="1"/>
          </p:cNvSpPr>
          <p:nvPr>
            <p:ph type="sldImg"/>
          </p:nvPr>
        </p:nvSpPr>
        <p:spPr>
          <a:xfrm>
            <a:off x="1144588" y="685800"/>
            <a:ext cx="4568825" cy="3427413"/>
          </a:xfrm>
          <a:ln/>
        </p:spPr>
      </p:sp>
      <p:sp>
        <p:nvSpPr>
          <p:cNvPr id="18841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Rot="1" noChangeAspect="1" noChangeArrowheads="1" noTextEdit="1"/>
          </p:cNvSpPr>
          <p:nvPr>
            <p:ph type="sldImg"/>
          </p:nvPr>
        </p:nvSpPr>
        <p:spPr>
          <a:xfrm>
            <a:off x="650875" y="406400"/>
            <a:ext cx="5556250" cy="4167188"/>
          </a:xfrm>
          <a:ln/>
        </p:spPr>
      </p:sp>
      <p:sp>
        <p:nvSpPr>
          <p:cNvPr id="1935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Grp="1" noRot="1" noChangeAspect="1" noChangeArrowheads="1" noTextEdit="1"/>
          </p:cNvSpPr>
          <p:nvPr>
            <p:ph type="sldImg"/>
          </p:nvPr>
        </p:nvSpPr>
        <p:spPr>
          <a:xfrm>
            <a:off x="650875" y="406400"/>
            <a:ext cx="5556250" cy="4167188"/>
          </a:xfrm>
          <a:ln/>
        </p:spPr>
      </p:sp>
      <p:sp>
        <p:nvSpPr>
          <p:cNvPr id="22221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Rot="1" noChangeAspect="1" noChangeArrowheads="1" noTextEdit="1"/>
          </p:cNvSpPr>
          <p:nvPr>
            <p:ph type="sldImg"/>
          </p:nvPr>
        </p:nvSpPr>
        <p:spPr>
          <a:xfrm>
            <a:off x="650875" y="406400"/>
            <a:ext cx="5556250" cy="4167188"/>
          </a:xfrm>
          <a:ln/>
        </p:spPr>
      </p:sp>
      <p:sp>
        <p:nvSpPr>
          <p:cNvPr id="22835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2"/>
          <p:cNvSpPr>
            <a:spLocks noGrp="1" noRot="1" noChangeAspect="1" noChangeArrowheads="1" noTextEdit="1"/>
          </p:cNvSpPr>
          <p:nvPr>
            <p:ph type="sldImg"/>
          </p:nvPr>
        </p:nvSpPr>
        <p:spPr>
          <a:xfrm>
            <a:off x="650875" y="406400"/>
            <a:ext cx="5556250" cy="4167188"/>
          </a:xfrm>
          <a:ln/>
        </p:spPr>
      </p:sp>
      <p:sp>
        <p:nvSpPr>
          <p:cNvPr id="22630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Rot="1" noChangeAspect="1" noChangeArrowheads="1" noTextEdit="1"/>
          </p:cNvSpPr>
          <p:nvPr>
            <p:ph type="sldImg"/>
          </p:nvPr>
        </p:nvSpPr>
        <p:spPr>
          <a:xfrm>
            <a:off x="650875" y="406400"/>
            <a:ext cx="5556250" cy="4167188"/>
          </a:xfrm>
          <a:ln/>
        </p:spPr>
      </p:sp>
      <p:sp>
        <p:nvSpPr>
          <p:cNvPr id="23245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Rot="1" noChangeAspect="1" noChangeArrowheads="1" noTextEdit="1"/>
          </p:cNvSpPr>
          <p:nvPr>
            <p:ph type="sldImg"/>
          </p:nvPr>
        </p:nvSpPr>
        <p:spPr>
          <a:xfrm>
            <a:off x="1144588" y="685800"/>
            <a:ext cx="4570412" cy="3429000"/>
          </a:xfrm>
          <a:ln/>
        </p:spPr>
      </p:sp>
      <p:sp>
        <p:nvSpPr>
          <p:cNvPr id="23449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Grp="1" noRot="1" noChangeAspect="1" noChangeArrowheads="1" noTextEdit="1"/>
          </p:cNvSpPr>
          <p:nvPr>
            <p:ph type="sldImg"/>
          </p:nvPr>
        </p:nvSpPr>
        <p:spPr>
          <a:xfrm>
            <a:off x="650875" y="406400"/>
            <a:ext cx="5556250" cy="4167188"/>
          </a:xfrm>
          <a:ln/>
        </p:spPr>
      </p:sp>
      <p:sp>
        <p:nvSpPr>
          <p:cNvPr id="23654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xfrm>
            <a:off x="650875" y="406400"/>
            <a:ext cx="5556250" cy="4167188"/>
          </a:xfrm>
          <a:ln/>
        </p:spPr>
      </p:sp>
      <p:sp>
        <p:nvSpPr>
          <p:cNvPr id="24576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Rot="1" noChangeAspect="1" noChangeArrowheads="1" noTextEdit="1"/>
          </p:cNvSpPr>
          <p:nvPr>
            <p:ph type="sldImg"/>
          </p:nvPr>
        </p:nvSpPr>
        <p:spPr>
          <a:xfrm>
            <a:off x="650875" y="406400"/>
            <a:ext cx="5556250" cy="4167188"/>
          </a:xfrm>
          <a:ln/>
        </p:spPr>
      </p:sp>
      <p:sp>
        <p:nvSpPr>
          <p:cNvPr id="24781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xfrm>
            <a:off x="650875" y="406400"/>
            <a:ext cx="5556250" cy="4167188"/>
          </a:xfrm>
          <a:ln/>
        </p:spPr>
      </p:sp>
      <p:sp>
        <p:nvSpPr>
          <p:cNvPr id="3174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Rot="1" noChangeAspect="1" noChangeArrowheads="1" noTextEdit="1"/>
          </p:cNvSpPr>
          <p:nvPr>
            <p:ph type="sldImg"/>
          </p:nvPr>
        </p:nvSpPr>
        <p:spPr>
          <a:xfrm>
            <a:off x="650875" y="406400"/>
            <a:ext cx="5556250" cy="4167188"/>
          </a:xfrm>
          <a:ln/>
        </p:spPr>
      </p:sp>
      <p:sp>
        <p:nvSpPr>
          <p:cNvPr id="24985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2"/>
          <p:cNvSpPr>
            <a:spLocks noGrp="1" noRot="1" noChangeAspect="1" noChangeArrowheads="1" noTextEdit="1"/>
          </p:cNvSpPr>
          <p:nvPr>
            <p:ph type="sldImg"/>
          </p:nvPr>
        </p:nvSpPr>
        <p:spPr>
          <a:xfrm>
            <a:off x="1144588" y="685800"/>
            <a:ext cx="4570412" cy="3429000"/>
          </a:xfrm>
          <a:ln/>
        </p:spPr>
      </p:sp>
      <p:sp>
        <p:nvSpPr>
          <p:cNvPr id="25190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Rot="1" noChangeAspect="1" noChangeArrowheads="1" noTextEdit="1"/>
          </p:cNvSpPr>
          <p:nvPr>
            <p:ph type="sldImg"/>
          </p:nvPr>
        </p:nvSpPr>
        <p:spPr>
          <a:xfrm>
            <a:off x="1144588" y="685800"/>
            <a:ext cx="4570412" cy="3429000"/>
          </a:xfrm>
          <a:ln/>
        </p:spPr>
      </p:sp>
      <p:sp>
        <p:nvSpPr>
          <p:cNvPr id="25497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Rot="1" noChangeAspect="1" noChangeArrowheads="1" noTextEdit="1"/>
          </p:cNvSpPr>
          <p:nvPr>
            <p:ph type="sldImg"/>
          </p:nvPr>
        </p:nvSpPr>
        <p:spPr>
          <a:xfrm>
            <a:off x="1144588" y="685800"/>
            <a:ext cx="4570412" cy="3429000"/>
          </a:xfrm>
          <a:ln/>
        </p:spPr>
      </p:sp>
      <p:sp>
        <p:nvSpPr>
          <p:cNvPr id="25805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2"/>
          <p:cNvSpPr>
            <a:spLocks noGrp="1" noRot="1" noChangeAspect="1" noChangeArrowheads="1" noTextEdit="1"/>
          </p:cNvSpPr>
          <p:nvPr>
            <p:ph type="sldImg"/>
          </p:nvPr>
        </p:nvSpPr>
        <p:spPr>
          <a:xfrm>
            <a:off x="650875" y="406400"/>
            <a:ext cx="5556250" cy="4167188"/>
          </a:xfrm>
          <a:ln/>
        </p:spPr>
      </p:sp>
      <p:sp>
        <p:nvSpPr>
          <p:cNvPr id="26009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Rot="1" noChangeAspect="1" noChangeArrowheads="1" noTextEdit="1"/>
          </p:cNvSpPr>
          <p:nvPr>
            <p:ph type="sldImg"/>
          </p:nvPr>
        </p:nvSpPr>
        <p:spPr>
          <a:xfrm>
            <a:off x="1144588" y="685800"/>
            <a:ext cx="4570412" cy="3429000"/>
          </a:xfrm>
          <a:ln/>
        </p:spPr>
      </p:sp>
      <p:sp>
        <p:nvSpPr>
          <p:cNvPr id="26214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Rot="1" noChangeAspect="1" noChangeArrowheads="1" noTextEdit="1"/>
          </p:cNvSpPr>
          <p:nvPr>
            <p:ph type="sldImg"/>
          </p:nvPr>
        </p:nvSpPr>
        <p:spPr>
          <a:xfrm>
            <a:off x="1144588" y="685800"/>
            <a:ext cx="4570412" cy="3429000"/>
          </a:xfrm>
          <a:ln/>
        </p:spPr>
      </p:sp>
      <p:sp>
        <p:nvSpPr>
          <p:cNvPr id="26624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p:cNvSpPr>
            <a:spLocks noGrp="1" noRot="1" noChangeAspect="1" noChangeArrowheads="1" noTextEdit="1"/>
          </p:cNvSpPr>
          <p:nvPr>
            <p:ph type="sldImg"/>
          </p:nvPr>
        </p:nvSpPr>
        <p:spPr>
          <a:xfrm>
            <a:off x="1144588" y="685800"/>
            <a:ext cx="4570412" cy="3429000"/>
          </a:xfrm>
          <a:ln/>
        </p:spPr>
      </p:sp>
      <p:sp>
        <p:nvSpPr>
          <p:cNvPr id="26829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Rot="1" noChangeAspect="1" noChangeArrowheads="1" noTextEdit="1"/>
          </p:cNvSpPr>
          <p:nvPr>
            <p:ph type="sldImg"/>
          </p:nvPr>
        </p:nvSpPr>
        <p:spPr>
          <a:xfrm>
            <a:off x="650875" y="406400"/>
            <a:ext cx="5556250" cy="4167188"/>
          </a:xfrm>
          <a:ln/>
        </p:spPr>
      </p:sp>
      <p:sp>
        <p:nvSpPr>
          <p:cNvPr id="2703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Rot="1" noChangeAspect="1" noChangeArrowheads="1" noTextEdit="1"/>
          </p:cNvSpPr>
          <p:nvPr>
            <p:ph type="sldImg"/>
          </p:nvPr>
        </p:nvSpPr>
        <p:spPr>
          <a:xfrm>
            <a:off x="650875" y="406400"/>
            <a:ext cx="5556250" cy="4167188"/>
          </a:xfrm>
          <a:ln/>
        </p:spPr>
      </p:sp>
      <p:sp>
        <p:nvSpPr>
          <p:cNvPr id="27238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650875" y="406400"/>
            <a:ext cx="5556250" cy="4167188"/>
          </a:xfrm>
          <a:ln/>
        </p:spPr>
      </p:sp>
      <p:sp>
        <p:nvSpPr>
          <p:cNvPr id="3379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xfrm>
            <a:off x="650875" y="406400"/>
            <a:ext cx="5556250" cy="4167188"/>
          </a:xfrm>
          <a:ln/>
        </p:spPr>
      </p:sp>
      <p:sp>
        <p:nvSpPr>
          <p:cNvPr id="3584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xfrm>
            <a:off x="650875" y="406400"/>
            <a:ext cx="5556250" cy="4167188"/>
          </a:xfrm>
          <a:ln/>
        </p:spPr>
      </p:sp>
      <p:sp>
        <p:nvSpPr>
          <p:cNvPr id="3789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xfrm>
            <a:off x="650875" y="406400"/>
            <a:ext cx="5556250" cy="4167188"/>
          </a:xfrm>
          <a:ln/>
        </p:spPr>
      </p:sp>
      <p:sp>
        <p:nvSpPr>
          <p:cNvPr id="399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xfrm>
            <a:off x="1144588" y="685800"/>
            <a:ext cx="4570412" cy="3429000"/>
          </a:xfrm>
          <a:ln/>
        </p:spPr>
      </p:sp>
      <p:sp>
        <p:nvSpPr>
          <p:cNvPr id="4505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p:txBody>
          <a:bodyPr/>
          <a:lstStyle>
            <a:lvl1pPr>
              <a:defRPr/>
            </a:lvl1pPr>
          </a:lstStyle>
          <a:p>
            <a:pPr>
              <a:defRPr/>
            </a:pPr>
            <a:fld id="{457A75FF-B87A-4F78-A8FD-C4051C464C2D}"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260350"/>
            <a:ext cx="2057400" cy="58658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260350"/>
            <a:ext cx="6019800" cy="58658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p:txBody>
          <a:bodyPr/>
          <a:lstStyle>
            <a:lvl1pPr>
              <a:defRPr/>
            </a:lvl1pPr>
          </a:lstStyle>
          <a:p>
            <a:pPr>
              <a:defRPr/>
            </a:pPr>
            <a:fld id="{C34FA0BD-D61D-4F5C-B6A6-3851F2B3DD43}"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914400" y="1600200"/>
            <a:ext cx="7772400" cy="4530725"/>
          </a:xfrm>
        </p:spPr>
        <p:txBody>
          <a:bodyPr/>
          <a:lstStyle/>
          <a:p>
            <a:pPr lvl="0"/>
            <a:endParaRPr lang="zh-CN" altLang="en-US" noProof="0"/>
          </a:p>
        </p:txBody>
      </p:sp>
      <p:sp>
        <p:nvSpPr>
          <p:cNvPr id="4"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itchFamily="2" charset="-122"/>
              </a:defRPr>
            </a:lvl1pPr>
          </a:lstStyle>
          <a:p>
            <a:pPr>
              <a:defRPr/>
            </a:pPr>
            <a:endParaRPr lang="en-US" altLang="zh-CN"/>
          </a:p>
        </p:txBody>
      </p:sp>
      <p:sp>
        <p:nvSpPr>
          <p:cNvPr id="5"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itchFamily="2" charset="-122"/>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36F62D11-10E8-49E6-A852-7A27CC7A30E3}"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2683"/>
            <a:ext cx="6646233" cy="1333580"/>
          </a:xfrm>
        </p:spPr>
        <p:txBody>
          <a:bodyPr/>
          <a:lstStyle/>
          <a:p>
            <a:r>
              <a:rPr lang="en-US"/>
              <a:t>Click to edit Master title style</a:t>
            </a:r>
          </a:p>
        </p:txBody>
      </p:sp>
      <p:sp>
        <p:nvSpPr>
          <p:cNvPr id="3" name="Subtitle 2"/>
          <p:cNvSpPr>
            <a:spLocks noGrp="1"/>
          </p:cNvSpPr>
          <p:nvPr>
            <p:ph type="subTitle" idx="1"/>
          </p:nvPr>
        </p:nvSpPr>
        <p:spPr>
          <a:xfrm>
            <a:off x="1172865" y="3525490"/>
            <a:ext cx="5473368" cy="1589927"/>
          </a:xfrm>
        </p:spPr>
        <p:txBody>
          <a:bodyPr/>
          <a:lstStyle>
            <a:lvl1pPr marL="0" indent="0" algn="ctr">
              <a:buNone/>
              <a:defRPr>
                <a:solidFill>
                  <a:schemeClr val="tx1">
                    <a:tint val="75000"/>
                  </a:schemeClr>
                </a:solidFill>
              </a:defRPr>
            </a:lvl1pPr>
            <a:lvl2pPr marL="400782" indent="0" algn="ctr">
              <a:buNone/>
              <a:defRPr>
                <a:solidFill>
                  <a:schemeClr val="tx1">
                    <a:tint val="75000"/>
                  </a:schemeClr>
                </a:solidFill>
              </a:defRPr>
            </a:lvl2pPr>
            <a:lvl3pPr marL="801563" indent="0" algn="ctr">
              <a:buNone/>
              <a:defRPr>
                <a:solidFill>
                  <a:schemeClr val="tx1">
                    <a:tint val="75000"/>
                  </a:schemeClr>
                </a:solidFill>
              </a:defRPr>
            </a:lvl3pPr>
            <a:lvl4pPr marL="1202345" indent="0" algn="ctr">
              <a:buNone/>
              <a:defRPr>
                <a:solidFill>
                  <a:schemeClr val="tx1">
                    <a:tint val="75000"/>
                  </a:schemeClr>
                </a:solidFill>
              </a:defRPr>
            </a:lvl4pPr>
            <a:lvl5pPr marL="1603126" indent="0" algn="ctr">
              <a:buNone/>
              <a:defRPr>
                <a:solidFill>
                  <a:schemeClr val="tx1">
                    <a:tint val="75000"/>
                  </a:schemeClr>
                </a:solidFill>
              </a:defRPr>
            </a:lvl5pPr>
            <a:lvl6pPr marL="2003908" indent="0" algn="ctr">
              <a:buNone/>
              <a:defRPr>
                <a:solidFill>
                  <a:schemeClr val="tx1">
                    <a:tint val="75000"/>
                  </a:schemeClr>
                </a:solidFill>
              </a:defRPr>
            </a:lvl6pPr>
            <a:lvl7pPr marL="2404689" indent="0" algn="ctr">
              <a:buNone/>
              <a:defRPr>
                <a:solidFill>
                  <a:schemeClr val="tx1">
                    <a:tint val="75000"/>
                  </a:schemeClr>
                </a:solidFill>
              </a:defRPr>
            </a:lvl7pPr>
            <a:lvl8pPr marL="2805471" indent="0" algn="ctr">
              <a:buNone/>
              <a:defRPr>
                <a:solidFill>
                  <a:schemeClr val="tx1">
                    <a:tint val="75000"/>
                  </a:schemeClr>
                </a:solidFill>
              </a:defRPr>
            </a:lvl8pPr>
            <a:lvl9pPr marL="320625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390525" y="5765800"/>
            <a:ext cx="1825625" cy="331788"/>
          </a:xfrm>
          <a:prstGeom prst="rect">
            <a:avLst/>
          </a:prstGeom>
        </p:spPr>
        <p:txBody>
          <a:bodyPr lIns="80156" tIns="40078" rIns="80156" bIns="40078"/>
          <a:lstStyle>
            <a:lvl1pPr>
              <a:defRPr>
                <a:ea typeface="宋体" pitchFamily="2" charset="-122"/>
              </a:defRPr>
            </a:lvl1pPr>
          </a:lstStyle>
          <a:p>
            <a:pPr>
              <a:defRPr/>
            </a:pPr>
            <a:fld id="{122FD8A6-B01C-4C9C-ADA5-740AED308667}" type="datetimeFigureOut">
              <a:rPr lang="en-US"/>
              <a:pPr>
                <a:defRPr/>
              </a:pPr>
              <a:t>5/9/2022</a:t>
            </a:fld>
            <a:endParaRPr lang="en-US"/>
          </a:p>
        </p:txBody>
      </p:sp>
      <p:sp>
        <p:nvSpPr>
          <p:cNvPr id="5" name="Footer Placeholder 4"/>
          <p:cNvSpPr>
            <a:spLocks noGrp="1"/>
          </p:cNvSpPr>
          <p:nvPr>
            <p:ph type="ftr" sz="quarter" idx="11"/>
          </p:nvPr>
        </p:nvSpPr>
        <p:spPr>
          <a:xfrm>
            <a:off x="2671763" y="5765800"/>
            <a:ext cx="2476500" cy="331788"/>
          </a:xfrm>
          <a:prstGeom prst="rect">
            <a:avLst/>
          </a:prstGeom>
        </p:spPr>
        <p:txBody>
          <a:bodyPr lIns="80156" tIns="40078" rIns="80156" bIns="40078"/>
          <a:lstStyle>
            <a:lvl1pPr>
              <a:defRPr>
                <a:ea typeface="宋体" pitchFamily="2" charset="-122"/>
              </a:defRPr>
            </a:lvl1pPr>
          </a:lstStyle>
          <a:p>
            <a:pPr>
              <a:defRPr/>
            </a:pPr>
            <a:endParaRPr lang="en-US"/>
          </a:p>
        </p:txBody>
      </p:sp>
      <p:sp>
        <p:nvSpPr>
          <p:cNvPr id="6" name="Slide Number Placeholder 5"/>
          <p:cNvSpPr>
            <a:spLocks noGrp="1"/>
          </p:cNvSpPr>
          <p:nvPr>
            <p:ph type="sldNum" sz="quarter" idx="12"/>
          </p:nvPr>
        </p:nvSpPr>
        <p:spPr/>
        <p:txBody>
          <a:bodyPr lIns="80156" tIns="40078" rIns="80156" bIns="40078"/>
          <a:lstStyle>
            <a:lvl1pPr>
              <a:defRPr/>
            </a:lvl1pPr>
          </a:lstStyle>
          <a:p>
            <a:pPr>
              <a:defRPr/>
            </a:pPr>
            <a:fld id="{213567A8-016E-4FDE-B60F-86B7CB827360}"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914400" y="1600200"/>
            <a:ext cx="3810000" cy="4530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4876800" y="1600200"/>
            <a:ext cx="3810000" cy="21891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4876800" y="3941763"/>
            <a:ext cx="3810000" cy="218916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itchFamily="2" charset="-122"/>
              </a:defRPr>
            </a:lvl1pPr>
          </a:lstStyle>
          <a:p>
            <a:pPr>
              <a:defRPr/>
            </a:pPr>
            <a:endParaRPr lang="en-US" altLang="zh-CN"/>
          </a:p>
        </p:txBody>
      </p:sp>
      <p:sp>
        <p:nvSpPr>
          <p:cNvPr id="7"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itchFamily="2" charset="-122"/>
              </a:defRPr>
            </a:lvl1pPr>
          </a:lstStyle>
          <a:p>
            <a:pPr>
              <a:defRPr/>
            </a:pPr>
            <a:endParaRPr lang="en-US" altLang="zh-CN"/>
          </a:p>
        </p:txBody>
      </p:sp>
      <p:sp>
        <p:nvSpPr>
          <p:cNvPr id="8" name="Rectangle 11"/>
          <p:cNvSpPr>
            <a:spLocks noGrp="1" noChangeArrowheads="1"/>
          </p:cNvSpPr>
          <p:nvPr>
            <p:ph type="sldNum" sz="quarter" idx="12"/>
          </p:nvPr>
        </p:nvSpPr>
        <p:spPr/>
        <p:txBody>
          <a:bodyPr/>
          <a:lstStyle>
            <a:lvl1pPr>
              <a:defRPr/>
            </a:lvl1pPr>
          </a:lstStyle>
          <a:p>
            <a:pPr>
              <a:defRPr/>
            </a:pPr>
            <a:fld id="{AFB7DE76-34D2-4146-843B-750CE0D1C351}"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p:txBody>
          <a:bodyPr/>
          <a:lstStyle>
            <a:lvl1pPr>
              <a:defRPr/>
            </a:lvl1pPr>
          </a:lstStyle>
          <a:p>
            <a:pPr>
              <a:defRPr/>
            </a:pPr>
            <a:fld id="{9E81837A-6CFA-4000-A950-FA3560EC254D}"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4"/>
          <p:cNvSpPr>
            <a:spLocks noGrp="1"/>
          </p:cNvSpPr>
          <p:nvPr>
            <p:ph type="sldNum" sz="quarter" idx="10"/>
          </p:nvPr>
        </p:nvSpPr>
        <p:spPr/>
        <p:txBody>
          <a:bodyPr/>
          <a:lstStyle>
            <a:lvl1pPr>
              <a:defRPr/>
            </a:lvl1pPr>
          </a:lstStyle>
          <a:p>
            <a:pPr>
              <a:defRPr/>
            </a:pPr>
            <a:fld id="{2DE3DFD2-D357-4AAF-972C-B3A6E86644ED}"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975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pPr>
              <a:defRPr/>
            </a:pPr>
            <a:fld id="{0926F4E3-89EE-4891-9A8C-0090503493E1}"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4"/>
          <p:cNvSpPr>
            <a:spLocks noGrp="1"/>
          </p:cNvSpPr>
          <p:nvPr>
            <p:ph type="sldNum" sz="quarter" idx="10"/>
          </p:nvPr>
        </p:nvSpPr>
        <p:spPr/>
        <p:txBody>
          <a:bodyPr/>
          <a:lstStyle>
            <a:lvl1pPr>
              <a:defRPr/>
            </a:lvl1pPr>
          </a:lstStyle>
          <a:p>
            <a:pPr>
              <a:defRPr/>
            </a:pPr>
            <a:fld id="{7B315684-4ACB-4A62-B97E-BE3B6A6C624E}"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4"/>
          <p:cNvSpPr>
            <a:spLocks noGrp="1"/>
          </p:cNvSpPr>
          <p:nvPr>
            <p:ph type="sldNum" sz="quarter" idx="10"/>
          </p:nvPr>
        </p:nvSpPr>
        <p:spPr/>
        <p:txBody>
          <a:bodyPr/>
          <a:lstStyle>
            <a:lvl1pPr>
              <a:defRPr/>
            </a:lvl1pPr>
          </a:lstStyle>
          <a:p>
            <a:pPr>
              <a:defRPr/>
            </a:pPr>
            <a:fld id="{92DD248A-C39D-47F6-9037-0E835D41E4B9}"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defRPr/>
            </a:lvl1pPr>
          </a:lstStyle>
          <a:p>
            <a:pPr>
              <a:defRPr/>
            </a:pPr>
            <a:fld id="{4BBBAEE4-743F-402F-8717-7E8DCA10B0E9}"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fld id="{0C028758-E1A1-4BB7-95CE-91C54DE85EEB}"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fld id="{B21A6EA9-87BD-44C7-99C1-B077801D7EF4}"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gif"/><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bwMode="auto">
          <a:xfrm rot="10800000">
            <a:off x="0" y="1214438"/>
            <a:ext cx="9144000" cy="5643562"/>
          </a:xfrm>
          <a:prstGeom prst="rect">
            <a:avLst/>
          </a:prstGeom>
          <a:gradFill flip="none" rotWithShape="1">
            <a:gsLst>
              <a:gs pos="0">
                <a:schemeClr val="bg1">
                  <a:alpha val="87000"/>
                </a:schemeClr>
              </a:gs>
              <a:gs pos="100000">
                <a:schemeClr val="bg1">
                  <a:alpha val="62000"/>
                </a:schemeClr>
              </a:gs>
            </a:gsLst>
            <a:lin ang="16200000" scaled="1"/>
            <a:tileRect/>
          </a:gradFill>
          <a:ln w="9525" cap="flat" cmpd="sng" algn="ctr">
            <a:noFill/>
            <a:prstDash val="solid"/>
            <a:round/>
            <a:headEnd type="none" w="med" len="med"/>
            <a:tailEnd type="none" w="med" len="med"/>
          </a:ln>
          <a:effectLst/>
        </p:spPr>
        <p:txBody>
          <a:bodyPr/>
          <a:lstStyle/>
          <a:p>
            <a:pPr>
              <a:defRPr/>
            </a:pPr>
            <a:endParaRPr lang="zh-CN" altLang="en-US">
              <a:ea typeface="宋体" pitchFamily="2" charset="-122"/>
            </a:endParaRPr>
          </a:p>
        </p:txBody>
      </p:sp>
      <p:sp>
        <p:nvSpPr>
          <p:cNvPr id="1027" name="Rectangle 27"/>
          <p:cNvSpPr>
            <a:spLocks noGrp="1" noChangeArrowheads="1"/>
          </p:cNvSpPr>
          <p:nvPr>
            <p:ph type="title"/>
          </p:nvPr>
        </p:nvSpPr>
        <p:spPr bwMode="auto">
          <a:xfrm>
            <a:off x="468313" y="366713"/>
            <a:ext cx="7104062"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1"/>
          <p:cNvSpPr>
            <a:spLocks noGrp="1" noChangeArrowheads="1"/>
          </p:cNvSpPr>
          <p:nvPr>
            <p:ph type="body" idx="1"/>
          </p:nvPr>
        </p:nvSpPr>
        <p:spPr bwMode="auto">
          <a:xfrm>
            <a:off x="1357313" y="1285875"/>
            <a:ext cx="7104062"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4"/>
          </p:nvPr>
        </p:nvSpPr>
        <p:spPr>
          <a:xfrm>
            <a:off x="0" y="6545263"/>
            <a:ext cx="9144000" cy="268287"/>
          </a:xfrm>
          <a:prstGeom prst="rect">
            <a:avLst/>
          </a:prstGeom>
        </p:spPr>
        <p:txBody>
          <a:bodyPr/>
          <a:lstStyle>
            <a:lvl1pPr>
              <a:defRPr>
                <a:ea typeface="宋体" pitchFamily="2" charset="-122"/>
              </a:defRPr>
            </a:lvl1pPr>
          </a:lstStyle>
          <a:p>
            <a:pPr>
              <a:defRPr/>
            </a:pPr>
            <a:fld id="{47A47066-5F9E-4A2A-9490-2B07B071AD9F}" type="slidenum">
              <a:rPr lang="en-US" altLang="zh-CN"/>
              <a:pPr>
                <a:defRPr/>
              </a:pPr>
              <a:t>‹#›</a:t>
            </a:fld>
            <a:endParaRPr lang="en-US" altLang="zh-CN"/>
          </a:p>
        </p:txBody>
      </p:sp>
      <p:pic>
        <p:nvPicPr>
          <p:cNvPr id="1030" name="图片 7" descr="professional.gif"/>
          <p:cNvPicPr>
            <a:picLocks noChangeAspect="1"/>
          </p:cNvPicPr>
          <p:nvPr userDrawn="1"/>
        </p:nvPicPr>
        <p:blipFill>
          <a:blip r:embed="rId17" cstate="print"/>
          <a:srcRect/>
          <a:stretch>
            <a:fillRect/>
          </a:stretch>
        </p:blipFill>
        <p:spPr bwMode="auto">
          <a:xfrm>
            <a:off x="8016875" y="188913"/>
            <a:ext cx="1127125" cy="10525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5" r:id="rId1"/>
    <p:sldLayoutId id="2147483664" r:id="rId2"/>
    <p:sldLayoutId id="2147483663" r:id="rId3"/>
    <p:sldLayoutId id="2147483662" r:id="rId4"/>
    <p:sldLayoutId id="2147483661" r:id="rId5"/>
    <p:sldLayoutId id="2147483660" r:id="rId6"/>
    <p:sldLayoutId id="2147483659" r:id="rId7"/>
    <p:sldLayoutId id="2147483658" r:id="rId8"/>
    <p:sldLayoutId id="2147483657" r:id="rId9"/>
    <p:sldLayoutId id="2147483656" r:id="rId10"/>
    <p:sldLayoutId id="2147483655" r:id="rId11"/>
    <p:sldLayoutId id="2147483666" r:id="rId12"/>
    <p:sldLayoutId id="2147483667" r:id="rId13"/>
    <p:sldLayoutId id="2147483668" r:id="rId14"/>
  </p:sldLayoutIdLst>
  <p:hf hdr="0" ftr="0"/>
  <p:txStyles>
    <p:titleStyle>
      <a:lvl1pPr algn="r"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Arial" charset="0"/>
          <a:ea typeface="黑体" pitchFamily="2" charset="-122"/>
        </a:defRPr>
      </a:lvl2pPr>
      <a:lvl3pPr algn="r" rtl="0" eaLnBrk="0" fontAlgn="base" hangingPunct="0">
        <a:spcBef>
          <a:spcPct val="0"/>
        </a:spcBef>
        <a:spcAft>
          <a:spcPct val="0"/>
        </a:spcAft>
        <a:defRPr sz="2800">
          <a:solidFill>
            <a:schemeClr val="bg1"/>
          </a:solidFill>
          <a:latin typeface="Arial" charset="0"/>
          <a:ea typeface="黑体" pitchFamily="2" charset="-122"/>
        </a:defRPr>
      </a:lvl3pPr>
      <a:lvl4pPr algn="r" rtl="0" eaLnBrk="0" fontAlgn="base" hangingPunct="0">
        <a:spcBef>
          <a:spcPct val="0"/>
        </a:spcBef>
        <a:spcAft>
          <a:spcPct val="0"/>
        </a:spcAft>
        <a:defRPr sz="2800">
          <a:solidFill>
            <a:schemeClr val="bg1"/>
          </a:solidFill>
          <a:latin typeface="Arial" charset="0"/>
          <a:ea typeface="黑体" pitchFamily="2" charset="-122"/>
        </a:defRPr>
      </a:lvl4pPr>
      <a:lvl5pPr algn="r" rtl="0" eaLnBrk="0" fontAlgn="base" hangingPunct="0">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4.png"/><Relationship Id="rId4" Type="http://schemas.openxmlformats.org/officeDocument/2006/relationships/oleObject" Target="../embeddings/oleObject2.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dbmonster.kernelpanic.pl/" TargetMode="External"/><Relationship Id="rId3" Type="http://schemas.openxmlformats.org/officeDocument/2006/relationships/hyperlink" Target="http://httpd.apache.org/test/flood/" TargetMode="External"/><Relationship Id="rId7" Type="http://schemas.openxmlformats.org/officeDocument/2006/relationships/hyperlink" Target="http://www.opensourcetesting.org/functional.ph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www.joedog.org/JoeDog/Siege" TargetMode="External"/><Relationship Id="rId5" Type="http://schemas.openxmlformats.org/officeDocument/2006/relationships/hyperlink" Target="http://www.nhnopensource.org/ngrinder/" TargetMode="External"/><Relationship Id="rId4" Type="http://schemas.openxmlformats.org/officeDocument/2006/relationships/hyperlink" Target="http://gatling-tool.or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radview.or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baike.baidu.com/item/%E5%A0%86%E6%A0%88" TargetMode="External"/><Relationship Id="rId3" Type="http://schemas.openxmlformats.org/officeDocument/2006/relationships/hyperlink" Target="http://baike.baidu.com/view/3490100.htm" TargetMode="External"/><Relationship Id="rId7" Type="http://schemas.openxmlformats.org/officeDocument/2006/relationships/hyperlink" Target="https://baike.baidu.com/item/%E7%BC%93%E5%86%B2%E5%8C%BA" TargetMode="External"/><Relationship Id="rId2" Type="http://schemas.openxmlformats.org/officeDocument/2006/relationships/hyperlink" Target="http://baike.baidu.com/view/1960.htm" TargetMode="External"/><Relationship Id="rId1" Type="http://schemas.openxmlformats.org/officeDocument/2006/relationships/slideLayout" Target="../slideLayouts/slideLayout2.xml"/><Relationship Id="rId6" Type="http://schemas.openxmlformats.org/officeDocument/2006/relationships/hyperlink" Target="http://baike.baidu.com/view/3067.htm" TargetMode="External"/><Relationship Id="rId5" Type="http://schemas.openxmlformats.org/officeDocument/2006/relationships/hyperlink" Target="http://baike.baidu.com/view/33433.htm" TargetMode="External"/><Relationship Id="rId4" Type="http://schemas.openxmlformats.org/officeDocument/2006/relationships/hyperlink" Target="http://baike.baidu.com/view/4839313.ht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baidu.com/s?wd=TCP/IP&amp;tn=44039180_cpr&amp;fenlei=mv6quAkxTZn0IZRqIHckPjm4nH00T1dbryDdnyNbmyf4mW99m1Dd0ZwV5Hcvrjm3rH6sPfKWUMw85HfYnjn4nH6sgvPsT6KdThsqpZwYTjCEQLGCpyw9Uz4Bmy-bIi4WUvYETgN-TLwGUv3EnHRLn1T4P1nzrjDYnWR1nHnYn0"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blog.csdn.net/Testing_is_believing/archive/2008/01/21/2057718.aspx" TargetMode="External"/><Relationship Id="rId7" Type="http://schemas.openxmlformats.org/officeDocument/2006/relationships/hyperlink" Target="http://www.vulnwatch.org/netca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snort.org/" TargetMode="External"/><Relationship Id="rId5" Type="http://schemas.openxmlformats.org/officeDocument/2006/relationships/hyperlink" Target="http://www.wireshark.org/" TargetMode="External"/><Relationship Id="rId4" Type="http://schemas.openxmlformats.org/officeDocument/2006/relationships/hyperlink" Target="http://www.nessus.org/"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3.png"/><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black">
          <a:xfrm>
            <a:off x="0" y="428625"/>
            <a:ext cx="9144000" cy="519113"/>
          </a:xfrm>
          <a:prstGeom prst="rect">
            <a:avLst/>
          </a:prstGeom>
          <a:noFill/>
          <a:ln w="9525">
            <a:noFill/>
            <a:miter lim="800000"/>
            <a:headEnd/>
            <a:tailEnd/>
          </a:ln>
          <a:effectLst/>
        </p:spPr>
        <p:txBody>
          <a:bodyPr anchor="ctr"/>
          <a:lstStyle/>
          <a:p>
            <a:pPr fontAlgn="auto">
              <a:spcBef>
                <a:spcPts val="0"/>
              </a:spcBef>
              <a:spcAft>
                <a:spcPts val="0"/>
              </a:spcAft>
              <a:defRPr/>
            </a:pPr>
            <a:r>
              <a:rPr lang="en-US" altLang="zh-CN" sz="2400" i="0" kern="0" dirty="0">
                <a:solidFill>
                  <a:srgbClr val="FFFFFF"/>
                </a:solidFill>
                <a:latin typeface="+mj-lt"/>
                <a:ea typeface="+mn-ea"/>
              </a:rPr>
              <a:t>     </a:t>
            </a:r>
            <a:endParaRPr lang="zh-CN" altLang="en-US" sz="2400" i="0" kern="0" dirty="0">
              <a:solidFill>
                <a:srgbClr val="FFFFFF"/>
              </a:solidFill>
              <a:latin typeface="+mj-lt"/>
              <a:ea typeface="+mn-ea"/>
            </a:endParaRPr>
          </a:p>
        </p:txBody>
      </p:sp>
      <p:sp>
        <p:nvSpPr>
          <p:cNvPr id="19458" name="标题 1"/>
          <p:cNvSpPr txBox="1">
            <a:spLocks/>
          </p:cNvSpPr>
          <p:nvPr/>
        </p:nvSpPr>
        <p:spPr bwMode="auto">
          <a:xfrm>
            <a:off x="17463" y="1989138"/>
            <a:ext cx="4554537" cy="1727200"/>
          </a:xfrm>
          <a:prstGeom prst="rect">
            <a:avLst/>
          </a:prstGeom>
          <a:noFill/>
          <a:ln w="9525">
            <a:noFill/>
            <a:miter lim="800000"/>
            <a:headEnd/>
            <a:tailEnd/>
          </a:ln>
        </p:spPr>
        <p:txBody>
          <a:bodyPr/>
          <a:lstStyle/>
          <a:p>
            <a:pPr algn="ctr">
              <a:lnSpc>
                <a:spcPct val="140000"/>
              </a:lnSpc>
            </a:pPr>
            <a:r>
              <a:rPr lang="zh-CN" altLang="en-US" sz="2800" b="1" i="0">
                <a:solidFill>
                  <a:schemeClr val="bg1"/>
                </a:solidFill>
              </a:rPr>
              <a:t>软件测试方法和技术</a:t>
            </a:r>
            <a:endParaRPr lang="en-US" altLang="zh-CN" sz="2800" b="1" i="0">
              <a:solidFill>
                <a:schemeClr val="bg1"/>
              </a:solidFill>
            </a:endParaRPr>
          </a:p>
          <a:p>
            <a:pPr algn="ctr">
              <a:lnSpc>
                <a:spcPct val="140000"/>
              </a:lnSpc>
            </a:pPr>
            <a:endParaRPr lang="en-US" altLang="zh-CN" sz="1200" b="1" i="0">
              <a:solidFill>
                <a:srgbClr val="FFFF00"/>
              </a:solidFill>
            </a:endParaRPr>
          </a:p>
          <a:p>
            <a:pPr algn="ctr">
              <a:lnSpc>
                <a:spcPct val="140000"/>
              </a:lnSpc>
            </a:pPr>
            <a:r>
              <a:rPr lang="zh-CN" altLang="en-US" sz="4000" b="1" i="0">
                <a:solidFill>
                  <a:srgbClr val="FFFF00"/>
                </a:solidFill>
              </a:rPr>
              <a:t>第</a:t>
            </a:r>
            <a:r>
              <a:rPr lang="en-US" altLang="zh-CN" sz="4000" b="1" i="0">
                <a:solidFill>
                  <a:srgbClr val="FFFF00"/>
                </a:solidFill>
              </a:rPr>
              <a:t>6</a:t>
            </a:r>
            <a:r>
              <a:rPr lang="zh-CN" altLang="en-US" sz="4000" b="1" i="0">
                <a:solidFill>
                  <a:srgbClr val="FFFF00"/>
                </a:solidFill>
              </a:rPr>
              <a:t>章 系统测试</a:t>
            </a:r>
          </a:p>
        </p:txBody>
      </p:sp>
      <p:pic>
        <p:nvPicPr>
          <p:cNvPr id="19459" name="图片 1" descr="屏幕快照 2014-01-02 下午7.34.36.png"/>
          <p:cNvPicPr>
            <a:picLocks noChangeAspect="1"/>
          </p:cNvPicPr>
          <p:nvPr/>
        </p:nvPicPr>
        <p:blipFill>
          <a:blip r:embed="rId2" cstate="print"/>
          <a:srcRect/>
          <a:stretch>
            <a:fillRect/>
          </a:stretch>
        </p:blipFill>
        <p:spPr bwMode="auto">
          <a:xfrm>
            <a:off x="4572000" y="1484313"/>
            <a:ext cx="4572000" cy="2736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19138" y="476250"/>
            <a:ext cx="6861175" cy="763588"/>
          </a:xfrm>
        </p:spPr>
        <p:txBody>
          <a:bodyPr/>
          <a:lstStyle/>
          <a:p>
            <a:pPr algn="ctr" eaLnBrk="1" hangingPunct="1">
              <a:defRPr/>
            </a:pPr>
            <a:r>
              <a:rPr lang="zh-CN" altLang="en-US" sz="3200" dirty="0">
                <a:solidFill>
                  <a:srgbClr val="FFFF00"/>
                </a:solidFill>
                <a:latin typeface="+mj-ea"/>
              </a:rPr>
              <a:t>回归</a:t>
            </a:r>
            <a:r>
              <a:rPr lang="en-US" altLang="en-US" sz="3200" dirty="0" err="1">
                <a:solidFill>
                  <a:srgbClr val="FFFF00"/>
                </a:solidFill>
                <a:latin typeface="+mj-ea"/>
              </a:rPr>
              <a:t>测试</a:t>
            </a:r>
            <a:r>
              <a:rPr lang="zh-CN" altLang="en-US" sz="3200" dirty="0">
                <a:solidFill>
                  <a:srgbClr val="FFFF00"/>
                </a:solidFill>
                <a:latin typeface="+mj-ea"/>
              </a:rPr>
              <a:t>策略</a:t>
            </a:r>
            <a:endParaRPr lang="en-US" altLang="en-US" sz="3200" dirty="0">
              <a:solidFill>
                <a:srgbClr val="FFFF00"/>
              </a:solidFill>
              <a:latin typeface="+mj-ea"/>
            </a:endParaRPr>
          </a:p>
        </p:txBody>
      </p:sp>
      <p:sp>
        <p:nvSpPr>
          <p:cNvPr id="36867" name="Rectangle 3"/>
          <p:cNvSpPr>
            <a:spLocks noGrp="1" noChangeArrowheads="1"/>
          </p:cNvSpPr>
          <p:nvPr>
            <p:ph type="body" idx="1"/>
          </p:nvPr>
        </p:nvSpPr>
        <p:spPr>
          <a:xfrm>
            <a:off x="395536" y="1239838"/>
            <a:ext cx="8604448" cy="3276600"/>
          </a:xfrm>
        </p:spPr>
        <p:txBody>
          <a:bodyPr/>
          <a:lstStyle/>
          <a:p>
            <a:pPr eaLnBrk="1" hangingPunct="1">
              <a:lnSpc>
                <a:spcPct val="120000"/>
              </a:lnSpc>
              <a:buClr>
                <a:srgbClr val="91AC4E"/>
              </a:buClr>
              <a:buSzPct val="86000"/>
              <a:buFont typeface="Wingdings" pitchFamily="2" charset="2"/>
              <a:buChar char="p"/>
            </a:pPr>
            <a:r>
              <a:rPr lang="en-US" altLang="zh-CN" sz="2800" dirty="0">
                <a:latin typeface="楷体" pitchFamily="49" charset="-122"/>
                <a:ea typeface="楷体" pitchFamily="49" charset="-122"/>
              </a:rPr>
              <a:t>1</a:t>
            </a:r>
            <a:r>
              <a:rPr lang="zh-CN" altLang="zh-CN" sz="2800" dirty="0">
                <a:latin typeface="楷体" pitchFamily="49" charset="-122"/>
                <a:ea typeface="楷体" pitchFamily="49" charset="-122"/>
              </a:rPr>
              <a:t>再测试全部用例</a:t>
            </a:r>
            <a:r>
              <a:rPr lang="zh-CN" altLang="en-US" sz="2800" dirty="0">
                <a:latin typeface="楷体" pitchFamily="49" charset="-122"/>
                <a:ea typeface="楷体" pitchFamily="49" charset="-122"/>
              </a:rPr>
              <a:t>：成本高	</a:t>
            </a:r>
          </a:p>
          <a:p>
            <a:pPr eaLnBrk="1" hangingPunct="1">
              <a:lnSpc>
                <a:spcPct val="120000"/>
              </a:lnSpc>
              <a:buClr>
                <a:srgbClr val="91AC4E"/>
              </a:buClr>
              <a:buSzPct val="86000"/>
              <a:buFont typeface="Wingdings" pitchFamily="2" charset="2"/>
              <a:buChar char="p"/>
            </a:pPr>
            <a:r>
              <a:rPr lang="en-US" altLang="zh-CN" sz="2800" dirty="0">
                <a:latin typeface="楷体" pitchFamily="49" charset="-122"/>
                <a:ea typeface="楷体" pitchFamily="49" charset="-122"/>
              </a:rPr>
              <a:t>2</a:t>
            </a:r>
            <a:r>
              <a:rPr lang="zh-CN" altLang="zh-CN" sz="2800" dirty="0">
                <a:latin typeface="楷体" pitchFamily="49" charset="-122"/>
                <a:ea typeface="楷体" pitchFamily="49" charset="-122"/>
              </a:rPr>
              <a:t>基于风险选择测试</a:t>
            </a:r>
            <a:r>
              <a:rPr lang="zh-CN" altLang="en-US" sz="2800" dirty="0">
                <a:latin typeface="楷体" pitchFamily="49" charset="-122"/>
                <a:ea typeface="楷体" pitchFamily="49" charset="-122"/>
              </a:rPr>
              <a:t>：基于一定的风险标准从测试用例库中选择回归测试用例。根据哪些功能被修改部分影响的可能性来选择</a:t>
            </a:r>
            <a:endParaRPr lang="en-US" altLang="zh-CN" sz="2800" dirty="0">
              <a:latin typeface="楷体" pitchFamily="49" charset="-122"/>
              <a:ea typeface="楷体" pitchFamily="49" charset="-122"/>
            </a:endParaRPr>
          </a:p>
          <a:p>
            <a:pPr eaLnBrk="1" hangingPunct="1">
              <a:lnSpc>
                <a:spcPct val="120000"/>
              </a:lnSpc>
              <a:buClr>
                <a:srgbClr val="91AC4E"/>
              </a:buClr>
              <a:buSzPct val="86000"/>
              <a:buFont typeface="Wingdings" pitchFamily="2" charset="2"/>
              <a:buChar char="p"/>
            </a:pPr>
            <a:r>
              <a:rPr lang="en-US" altLang="zh-CN" sz="2800" dirty="0">
                <a:latin typeface="楷体" pitchFamily="49" charset="-122"/>
                <a:ea typeface="楷体" pitchFamily="49" charset="-122"/>
              </a:rPr>
              <a:t>3</a:t>
            </a:r>
            <a:r>
              <a:rPr lang="zh-CN" altLang="zh-CN" sz="2800" dirty="0">
                <a:latin typeface="楷体" pitchFamily="49" charset="-122"/>
                <a:ea typeface="楷体" pitchFamily="49" charset="-122"/>
              </a:rPr>
              <a:t>基于操作剖面选择测试</a:t>
            </a:r>
            <a:r>
              <a:rPr lang="zh-CN" altLang="en-US" sz="2800" dirty="0">
                <a:latin typeface="楷体" pitchFamily="49" charset="-122"/>
                <a:ea typeface="楷体" pitchFamily="49" charset="-122"/>
              </a:rPr>
              <a:t>：测试用例是基于操作剖面开发，测试用例的分布情况反映了系统的实际使用情况；选择那些针对重要功能或用户频繁使用功能的测试用例	</a:t>
            </a:r>
          </a:p>
          <a:p>
            <a:pPr eaLnBrk="1" hangingPunct="1">
              <a:lnSpc>
                <a:spcPct val="120000"/>
              </a:lnSpc>
              <a:buClr>
                <a:srgbClr val="91AC4E"/>
              </a:buClr>
              <a:buSzPct val="86000"/>
              <a:buFont typeface="Wingdings" pitchFamily="2" charset="2"/>
              <a:buChar char="p"/>
            </a:pPr>
            <a:r>
              <a:rPr lang="zh-CN" altLang="zh-CN" sz="2800" dirty="0">
                <a:latin typeface="楷体" pitchFamily="49" charset="-122"/>
                <a:ea typeface="楷体" pitchFamily="49" charset="-122"/>
              </a:rPr>
              <a:t>再测试修改的部分</a:t>
            </a:r>
            <a:r>
              <a:rPr lang="zh-CN" altLang="en-US" sz="2800" dirty="0">
                <a:latin typeface="楷体" pitchFamily="49" charset="-122"/>
                <a:ea typeface="楷体" pitchFamily="49" charset="-122"/>
              </a:rPr>
              <a:t>：效率最高，风险最大</a:t>
            </a:r>
            <a:endParaRPr lang="en-US" altLang="zh-CN" sz="2800" dirty="0">
              <a:latin typeface="楷体" pitchFamily="49" charset="-122"/>
              <a:ea typeface="楷体" pitchFamily="49" charset="-122"/>
            </a:endParaRPr>
          </a:p>
          <a:p>
            <a:pPr eaLnBrk="1" hangingPunct="1">
              <a:lnSpc>
                <a:spcPct val="120000"/>
              </a:lnSpc>
              <a:buClr>
                <a:srgbClr val="91AC4E"/>
              </a:buClr>
              <a:buSzPct val="86000"/>
              <a:buFont typeface="Wingdings" pitchFamily="2" charset="2"/>
              <a:buChar char="p"/>
            </a:pPr>
            <a:r>
              <a:rPr lang="zh-CN" altLang="en-US" sz="2800" dirty="0">
                <a:latin typeface="楷体" pitchFamily="49" charset="-122"/>
                <a:ea typeface="楷体" pitchFamily="49" charset="-122"/>
              </a:rPr>
              <a:t>更智能的选择方法：综合，</a:t>
            </a:r>
            <a:r>
              <a:rPr lang="en-US" altLang="zh-CN" sz="2800" dirty="0">
                <a:latin typeface="楷体" pitchFamily="49" charset="-122"/>
                <a:ea typeface="楷体" pitchFamily="49" charset="-122"/>
              </a:rPr>
              <a:t>2,3</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547813" y="366713"/>
            <a:ext cx="6024562" cy="561975"/>
          </a:xfrm>
        </p:spPr>
        <p:txBody>
          <a:bodyPr/>
          <a:lstStyle/>
          <a:p>
            <a:pPr algn="ctr" eaLnBrk="1" hangingPunct="1">
              <a:defRPr/>
            </a:pPr>
            <a:r>
              <a:rPr kumimoji="1" lang="zh-CN" altLang="en-US" sz="3600" b="1" dirty="0">
                <a:solidFill>
                  <a:srgbClr val="FFFF00"/>
                </a:solidFill>
                <a:latin typeface="+mn-lt"/>
                <a:ea typeface="+mn-ea"/>
              </a:rPr>
              <a:t>示例</a:t>
            </a:r>
            <a:r>
              <a:rPr kumimoji="1" lang="en-US" altLang="zh-CN" sz="3600" b="1" dirty="0">
                <a:solidFill>
                  <a:srgbClr val="FFFF00"/>
                </a:solidFill>
                <a:latin typeface="+mn-lt"/>
                <a:ea typeface="+mn-ea"/>
              </a:rPr>
              <a:t>:</a:t>
            </a:r>
            <a:r>
              <a:rPr kumimoji="1" lang="zh-CN" altLang="en-US" sz="3600" b="1" dirty="0">
                <a:solidFill>
                  <a:srgbClr val="FFFF00"/>
                </a:solidFill>
                <a:latin typeface="+mn-lt"/>
                <a:ea typeface="+mn-ea"/>
              </a:rPr>
              <a:t> 应用服务器测试</a:t>
            </a:r>
          </a:p>
        </p:txBody>
      </p:sp>
      <p:sp>
        <p:nvSpPr>
          <p:cNvPr id="2141" name="Rectangle 3"/>
          <p:cNvSpPr>
            <a:spLocks noGrp="1" noChangeArrowheads="1"/>
          </p:cNvSpPr>
          <p:nvPr>
            <p:ph type="body" idx="1"/>
          </p:nvPr>
        </p:nvSpPr>
        <p:spPr>
          <a:xfrm>
            <a:off x="431800" y="1592263"/>
            <a:ext cx="8229600" cy="1223962"/>
          </a:xfrm>
        </p:spPr>
        <p:txBody>
          <a:bodyPr/>
          <a:lstStyle/>
          <a:p>
            <a:pPr eaLnBrk="1" hangingPunct="1">
              <a:spcBef>
                <a:spcPct val="0"/>
              </a:spcBef>
              <a:buFont typeface="Wingdings" pitchFamily="2" charset="2"/>
              <a:buNone/>
            </a:pPr>
            <a:r>
              <a:rPr lang="zh-CN" altLang="en-US" sz="1700" b="1">
                <a:latin typeface="楷体" pitchFamily="49" charset="-122"/>
                <a:ea typeface="楷体" pitchFamily="49" charset="-122"/>
              </a:rPr>
              <a:t>	</a:t>
            </a:r>
            <a:r>
              <a:rPr lang="zh-CN" altLang="en-US" sz="2400" b="1">
                <a:latin typeface="楷体" pitchFamily="49" charset="-122"/>
                <a:ea typeface="楷体" pitchFamily="49" charset="-122"/>
              </a:rPr>
              <a:t>当其中一台应用服务器出现故障，连接此应用服务器的 两个</a:t>
            </a:r>
            <a:r>
              <a:rPr lang="en-US" altLang="zh-CN" sz="2400" b="1">
                <a:latin typeface="楷体" pitchFamily="49" charset="-122"/>
                <a:ea typeface="楷体" pitchFamily="49" charset="-122"/>
              </a:rPr>
              <a:t>web</a:t>
            </a:r>
            <a:r>
              <a:rPr lang="zh-CN" altLang="en-US" sz="2400" b="1">
                <a:latin typeface="楷体" pitchFamily="49" charset="-122"/>
                <a:ea typeface="楷体" pitchFamily="49" charset="-122"/>
              </a:rPr>
              <a:t>服务器将不再获得从负载平衡服务器上请求，这样，所有的负载都会传递到剩余的两台</a:t>
            </a:r>
            <a:r>
              <a:rPr lang="en-US" altLang="zh-CN" sz="2400" b="1">
                <a:latin typeface="楷体" pitchFamily="49" charset="-122"/>
                <a:ea typeface="楷体" pitchFamily="49" charset="-122"/>
              </a:rPr>
              <a:t>web</a:t>
            </a:r>
            <a:r>
              <a:rPr lang="zh-CN" altLang="en-US" sz="2400" b="1">
                <a:latin typeface="楷体" pitchFamily="49" charset="-122"/>
                <a:ea typeface="楷体" pitchFamily="49" charset="-122"/>
              </a:rPr>
              <a:t>服务器</a:t>
            </a:r>
            <a:endParaRPr lang="en-US" altLang="zh-CN" sz="2400" b="1">
              <a:latin typeface="楷体" pitchFamily="49" charset="-122"/>
              <a:ea typeface="楷体" pitchFamily="49" charset="-122"/>
            </a:endParaRPr>
          </a:p>
        </p:txBody>
      </p:sp>
      <p:graphicFrame>
        <p:nvGraphicFramePr>
          <p:cNvPr id="2139" name="Object 91"/>
          <p:cNvGraphicFramePr>
            <a:graphicFrameLocks/>
          </p:cNvGraphicFramePr>
          <p:nvPr/>
        </p:nvGraphicFramePr>
        <p:xfrm>
          <a:off x="1042988" y="3033713"/>
          <a:ext cx="7385050" cy="3549650"/>
        </p:xfrm>
        <a:graphic>
          <a:graphicData uri="http://schemas.openxmlformats.org/presentationml/2006/ole">
            <mc:AlternateContent xmlns:mc="http://schemas.openxmlformats.org/markup-compatibility/2006">
              <mc:Choice xmlns:v="urn:schemas-microsoft-com:vml" Requires="v">
                <p:oleObj spid="_x0000_s2051" r:id="rId4" imgW="7571429" imgH="3638095" progId="PBrush">
                  <p:embed/>
                </p:oleObj>
              </mc:Choice>
              <mc:Fallback>
                <p:oleObj r:id="rId4" imgW="7571429" imgH="3638095" progId="PBrush">
                  <p:embed/>
                  <p:pic>
                    <p:nvPicPr>
                      <p:cNvPr id="0" name="Picture 9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033713"/>
                        <a:ext cx="7385050" cy="354965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31913" y="333375"/>
            <a:ext cx="6192837" cy="823913"/>
          </a:xfrm>
        </p:spPr>
        <p:txBody>
          <a:bodyPr/>
          <a:lstStyle/>
          <a:p>
            <a:pPr algn="ctr" eaLnBrk="1" hangingPunct="1">
              <a:defRPr/>
            </a:pPr>
            <a:r>
              <a:rPr kumimoji="1" lang="en-US" altLang="zh-CN" sz="3600" b="1" dirty="0">
                <a:solidFill>
                  <a:srgbClr val="FFFF00"/>
                </a:solidFill>
                <a:latin typeface="+mn-lt"/>
                <a:ea typeface="+mn-ea"/>
              </a:rPr>
              <a:t>6.4.3 </a:t>
            </a:r>
            <a:r>
              <a:rPr kumimoji="1" lang="zh-CN" altLang="en-US" sz="3600" b="1" dirty="0">
                <a:solidFill>
                  <a:srgbClr val="FFFF00"/>
                </a:solidFill>
                <a:latin typeface="+mn-lt"/>
                <a:ea typeface="+mn-ea"/>
              </a:rPr>
              <a:t>兼容性测试</a:t>
            </a:r>
          </a:p>
        </p:txBody>
      </p:sp>
      <p:sp>
        <p:nvSpPr>
          <p:cNvPr id="21507" name="Rectangle 3"/>
          <p:cNvSpPr>
            <a:spLocks noChangeArrowheads="1"/>
          </p:cNvSpPr>
          <p:nvPr/>
        </p:nvSpPr>
        <p:spPr bwMode="auto">
          <a:xfrm>
            <a:off x="719138" y="1881188"/>
            <a:ext cx="7848600" cy="2908300"/>
          </a:xfrm>
          <a:prstGeom prst="rect">
            <a:avLst/>
          </a:prstGeom>
          <a:noFill/>
          <a:ln w="9525">
            <a:noFill/>
            <a:miter lim="800000"/>
            <a:headEnd/>
            <a:tailEnd/>
          </a:ln>
        </p:spPr>
        <p:txBody>
          <a:bodyPr>
            <a:spAutoFit/>
          </a:bodyPr>
          <a:lstStyle/>
          <a:p>
            <a:pPr>
              <a:spcBef>
                <a:spcPct val="50000"/>
              </a:spcBef>
              <a:defRPr/>
            </a:pPr>
            <a:r>
              <a:rPr lang="zh-CN" altLang="en-US" sz="2400" b="1" i="0" dirty="0">
                <a:ea typeface="宋体" pitchFamily="2" charset="-122"/>
              </a:rPr>
              <a:t>兼容性测试</a:t>
            </a:r>
            <a:r>
              <a:rPr lang="en-US" altLang="zh-CN" sz="2400" b="1" i="0" dirty="0">
                <a:ea typeface="宋体" pitchFamily="2" charset="-122"/>
              </a:rPr>
              <a:t>:</a:t>
            </a:r>
            <a:r>
              <a:rPr lang="zh-CN" altLang="en-US" sz="2400" b="1" i="0" dirty="0">
                <a:ea typeface="宋体" pitchFamily="2" charset="-122"/>
              </a:rPr>
              <a:t> 验证软件之间是否正确地交互和共享信息</a:t>
            </a:r>
            <a:r>
              <a:rPr lang="zh-CN" altLang="en-US" sz="2400" i="0" dirty="0">
                <a:ea typeface="宋体" pitchFamily="2" charset="-122"/>
              </a:rPr>
              <a:t> </a:t>
            </a:r>
            <a:endParaRPr lang="zh-CN" altLang="en-US" sz="2400" b="1" i="0" dirty="0">
              <a:ea typeface="宋体" pitchFamily="2" charset="-122"/>
            </a:endParaRPr>
          </a:p>
          <a:p>
            <a:pPr>
              <a:spcBef>
                <a:spcPct val="50000"/>
              </a:spcBef>
              <a:defRPr/>
            </a:pPr>
            <a:endParaRPr lang="en-US" altLang="zh-CN" sz="2000" b="1" dirty="0">
              <a:ea typeface="宋体" pitchFamily="2" charset="-122"/>
            </a:endParaRPr>
          </a:p>
          <a:p>
            <a:pPr>
              <a:spcBef>
                <a:spcPct val="50000"/>
              </a:spcBef>
              <a:defRPr/>
            </a:pPr>
            <a:endParaRPr lang="zh-CN" altLang="en-US" sz="2000" b="1" dirty="0">
              <a:ea typeface="宋体" pitchFamily="2" charset="-122"/>
            </a:endParaRP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dirty="0">
                <a:ea typeface="宋体" pitchFamily="2" charset="-122"/>
              </a:rPr>
              <a:t> </a:t>
            </a:r>
            <a:r>
              <a:rPr lang="zh-CN" altLang="en-US" sz="2400" b="1" i="0" dirty="0">
                <a:latin typeface="+mn-lt"/>
                <a:ea typeface="宋体" pitchFamily="2" charset="-122"/>
              </a:rPr>
              <a:t>硬件兼容</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latin typeface="+mn-lt"/>
                <a:ea typeface="宋体" pitchFamily="2" charset="-122"/>
              </a:rPr>
              <a:t> 软件之间兼容</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latin typeface="+mn-lt"/>
                <a:ea typeface="宋体" pitchFamily="2" charset="-122"/>
              </a:rPr>
              <a:t> 数据之间兼容</a:t>
            </a:r>
          </a:p>
        </p:txBody>
      </p:sp>
      <p:sp>
        <p:nvSpPr>
          <p:cNvPr id="5" name="Rectangle 3"/>
          <p:cNvSpPr>
            <a:spLocks noChangeArrowheads="1"/>
          </p:cNvSpPr>
          <p:nvPr/>
        </p:nvSpPr>
        <p:spPr bwMode="auto">
          <a:xfrm>
            <a:off x="4067175" y="2924175"/>
            <a:ext cx="4105275" cy="2028825"/>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solidFill>
                  <a:srgbClr val="3366FF"/>
                </a:solidFill>
                <a:latin typeface="+mn-lt"/>
                <a:ea typeface="宋体" pitchFamily="2" charset="-122"/>
              </a:rPr>
              <a:t>向后兼容</a:t>
            </a:r>
            <a:r>
              <a:rPr lang="zh-CN" altLang="en-US" sz="2400" b="1" i="0" dirty="0">
                <a:solidFill>
                  <a:schemeClr val="accent5">
                    <a:lumMod val="50000"/>
                  </a:schemeClr>
                </a:solidFill>
                <a:latin typeface="+mn-lt"/>
                <a:ea typeface="宋体" pitchFamily="2" charset="-122"/>
              </a:rPr>
              <a:t>（向下兼容）:可以使用软件的以前版本</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solidFill>
                  <a:srgbClr val="3366FF"/>
                </a:solidFill>
                <a:latin typeface="+mn-lt"/>
                <a:ea typeface="宋体" pitchFamily="2" charset="-122"/>
              </a:rPr>
              <a:t>向前兼容</a:t>
            </a:r>
            <a:r>
              <a:rPr lang="zh-CN" altLang="en-US" sz="2400" b="1" i="0" dirty="0">
                <a:solidFill>
                  <a:schemeClr val="accent5">
                    <a:lumMod val="50000"/>
                  </a:schemeClr>
                </a:solidFill>
                <a:latin typeface="+mn-lt"/>
                <a:ea typeface="宋体" pitchFamily="2" charset="-122"/>
              </a:rPr>
              <a:t>（向上兼容）:可以使用软件的未来版本</a:t>
            </a:r>
          </a:p>
        </p:txBody>
      </p:sp>
    </p:spTree>
  </p:cSld>
  <p:clrMapOvr>
    <a:masterClrMapping/>
  </p:clrMapOvr>
  <p:transition>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1" name="Picture 8" descr="http://i.afterdawn.com/storage/pictures/sample_cd.jpg"/>
          <p:cNvPicPr>
            <a:picLocks noChangeAspect="1" noChangeArrowheads="1"/>
          </p:cNvPicPr>
          <p:nvPr/>
        </p:nvPicPr>
        <p:blipFill>
          <a:blip r:embed="rId3" cstate="print"/>
          <a:srcRect/>
          <a:stretch>
            <a:fillRect/>
          </a:stretch>
        </p:blipFill>
        <p:spPr bwMode="auto">
          <a:xfrm>
            <a:off x="1225550" y="3683000"/>
            <a:ext cx="2122488" cy="2159000"/>
          </a:xfrm>
          <a:prstGeom prst="rect">
            <a:avLst/>
          </a:prstGeom>
          <a:noFill/>
          <a:ln w="9525">
            <a:noFill/>
            <a:miter lim="800000"/>
            <a:headEnd/>
            <a:tailEnd/>
          </a:ln>
        </p:spPr>
      </p:pic>
      <p:sp>
        <p:nvSpPr>
          <p:cNvPr id="23554" name="Rectangle 2"/>
          <p:cNvSpPr>
            <a:spLocks noGrp="1" noChangeArrowheads="1"/>
          </p:cNvSpPr>
          <p:nvPr>
            <p:ph type="title"/>
          </p:nvPr>
        </p:nvSpPr>
        <p:spPr>
          <a:xfrm>
            <a:off x="1835150" y="260350"/>
            <a:ext cx="5435600" cy="685800"/>
          </a:xfrm>
        </p:spPr>
        <p:txBody>
          <a:bodyPr/>
          <a:lstStyle/>
          <a:p>
            <a:pPr algn="ctr" eaLnBrk="1" hangingPunct="1">
              <a:defRPr/>
            </a:pPr>
            <a:r>
              <a:rPr kumimoji="1" lang="zh-CN" altLang="en-US" sz="3600" b="1" dirty="0">
                <a:solidFill>
                  <a:srgbClr val="FFFF00"/>
                </a:solidFill>
                <a:latin typeface="+mn-lt"/>
                <a:ea typeface="+mn-ea"/>
              </a:rPr>
              <a:t>系统之间兼容（数据）</a:t>
            </a:r>
            <a:endParaRPr kumimoji="1" lang="en-US" altLang="zh-CN" sz="3600" b="1" dirty="0">
              <a:solidFill>
                <a:srgbClr val="FFFF00"/>
              </a:solidFill>
              <a:latin typeface="+mn-lt"/>
              <a:ea typeface="+mn-ea"/>
            </a:endParaRPr>
          </a:p>
        </p:txBody>
      </p:sp>
      <p:sp>
        <p:nvSpPr>
          <p:cNvPr id="261123" name="Text Box 4"/>
          <p:cNvSpPr txBox="1">
            <a:spLocks noChangeArrowheads="1"/>
          </p:cNvSpPr>
          <p:nvPr/>
        </p:nvSpPr>
        <p:spPr bwMode="auto">
          <a:xfrm>
            <a:off x="1719263" y="1874838"/>
            <a:ext cx="2320925" cy="1219200"/>
          </a:xfrm>
          <a:prstGeom prst="rect">
            <a:avLst/>
          </a:prstGeom>
          <a:solidFill>
            <a:srgbClr val="99CCFF"/>
          </a:solidFill>
          <a:ln w="19050">
            <a:solidFill>
              <a:schemeClr val="accent2"/>
            </a:solidFill>
            <a:miter lim="800000"/>
            <a:headEnd/>
            <a:tailEnd/>
          </a:ln>
        </p:spPr>
        <p:txBody>
          <a:bodyPr>
            <a:spAutoFit/>
          </a:bodyPr>
          <a:lstStyle/>
          <a:p>
            <a:pPr algn="ctr" eaLnBrk="0" hangingPunct="0">
              <a:spcBef>
                <a:spcPct val="5000"/>
              </a:spcBef>
            </a:pPr>
            <a:r>
              <a:rPr lang="en-US" altLang="zh-CN" sz="1400">
                <a:solidFill>
                  <a:schemeClr val="hlink"/>
                </a:solidFill>
                <a:latin typeface="Verdana" pitchFamily="34" charset="0"/>
              </a:rPr>
              <a:t>Word Editor</a:t>
            </a:r>
          </a:p>
          <a:p>
            <a:pPr algn="ctr" eaLnBrk="0" hangingPunct="0">
              <a:spcBef>
                <a:spcPct val="5000"/>
              </a:spcBef>
            </a:pPr>
            <a:r>
              <a:rPr lang="en-US" altLang="zh-CN" sz="1400">
                <a:solidFill>
                  <a:schemeClr val="hlink"/>
                </a:solidFill>
                <a:latin typeface="Verdana" pitchFamily="34" charset="0"/>
              </a:rPr>
              <a:t>From </a:t>
            </a:r>
          </a:p>
          <a:p>
            <a:pPr algn="ctr" eaLnBrk="0" hangingPunct="0">
              <a:spcBef>
                <a:spcPct val="5000"/>
              </a:spcBef>
            </a:pPr>
            <a:r>
              <a:rPr lang="en-US" altLang="zh-CN" sz="1400" b="1">
                <a:solidFill>
                  <a:schemeClr val="hlink"/>
                </a:solidFill>
                <a:latin typeface="Verdana" pitchFamily="34" charset="0"/>
              </a:rPr>
              <a:t>Microsoft </a:t>
            </a:r>
          </a:p>
          <a:p>
            <a:pPr algn="ctr" eaLnBrk="0" hangingPunct="0">
              <a:spcBef>
                <a:spcPct val="5000"/>
              </a:spcBef>
            </a:pPr>
            <a:r>
              <a:rPr lang="en-US" altLang="zh-CN" sz="1400">
                <a:solidFill>
                  <a:schemeClr val="hlink"/>
                </a:solidFill>
                <a:latin typeface="Verdana" pitchFamily="34" charset="0"/>
              </a:rPr>
              <a:t>Running on </a:t>
            </a:r>
          </a:p>
          <a:p>
            <a:pPr algn="ctr" eaLnBrk="0" hangingPunct="0">
              <a:spcBef>
                <a:spcPct val="5000"/>
              </a:spcBef>
            </a:pPr>
            <a:r>
              <a:rPr lang="en-US" altLang="zh-CN" sz="1400" b="1">
                <a:solidFill>
                  <a:schemeClr val="hlink"/>
                </a:solidFill>
                <a:latin typeface="Verdana" pitchFamily="34" charset="0"/>
              </a:rPr>
              <a:t>Windows 7</a:t>
            </a:r>
          </a:p>
        </p:txBody>
      </p:sp>
      <p:sp>
        <p:nvSpPr>
          <p:cNvPr id="261124" name="Text Box 5"/>
          <p:cNvSpPr txBox="1">
            <a:spLocks noChangeArrowheads="1"/>
          </p:cNvSpPr>
          <p:nvPr/>
        </p:nvSpPr>
        <p:spPr bwMode="auto">
          <a:xfrm>
            <a:off x="6205538" y="1874838"/>
            <a:ext cx="2243137" cy="1219200"/>
          </a:xfrm>
          <a:prstGeom prst="rect">
            <a:avLst/>
          </a:prstGeom>
          <a:solidFill>
            <a:srgbClr val="99CCFF"/>
          </a:solidFill>
          <a:ln w="19050">
            <a:solidFill>
              <a:schemeClr val="accent2"/>
            </a:solidFill>
            <a:miter lim="800000"/>
            <a:headEnd/>
            <a:tailEnd/>
          </a:ln>
        </p:spPr>
        <p:txBody>
          <a:bodyPr>
            <a:spAutoFit/>
          </a:bodyPr>
          <a:lstStyle/>
          <a:p>
            <a:pPr algn="ctr" eaLnBrk="0" hangingPunct="0">
              <a:spcBef>
                <a:spcPct val="5000"/>
              </a:spcBef>
            </a:pPr>
            <a:r>
              <a:rPr lang="en-US" altLang="zh-CN" sz="1400">
                <a:solidFill>
                  <a:schemeClr val="hlink"/>
                </a:solidFill>
                <a:latin typeface="Verdana" pitchFamily="34" charset="0"/>
              </a:rPr>
              <a:t>Word Editor</a:t>
            </a:r>
          </a:p>
          <a:p>
            <a:pPr algn="ctr" eaLnBrk="0" hangingPunct="0">
              <a:spcBef>
                <a:spcPct val="5000"/>
              </a:spcBef>
            </a:pPr>
            <a:r>
              <a:rPr lang="en-US" altLang="zh-CN" sz="1400">
                <a:solidFill>
                  <a:schemeClr val="hlink"/>
                </a:solidFill>
                <a:latin typeface="Verdana" pitchFamily="34" charset="0"/>
              </a:rPr>
              <a:t>From </a:t>
            </a:r>
          </a:p>
          <a:p>
            <a:pPr algn="ctr" eaLnBrk="0" hangingPunct="0">
              <a:spcBef>
                <a:spcPct val="5000"/>
              </a:spcBef>
            </a:pPr>
            <a:r>
              <a:rPr lang="en-US" altLang="zh-CN" sz="1400" b="1">
                <a:solidFill>
                  <a:schemeClr val="hlink"/>
                </a:solidFill>
                <a:latin typeface="Verdana" pitchFamily="34" charset="0"/>
              </a:rPr>
              <a:t>Apple </a:t>
            </a:r>
          </a:p>
          <a:p>
            <a:pPr algn="ctr" eaLnBrk="0" hangingPunct="0">
              <a:spcBef>
                <a:spcPct val="5000"/>
              </a:spcBef>
            </a:pPr>
            <a:r>
              <a:rPr lang="en-US" altLang="zh-CN" sz="1400">
                <a:solidFill>
                  <a:schemeClr val="hlink"/>
                </a:solidFill>
                <a:latin typeface="Verdana" pitchFamily="34" charset="0"/>
              </a:rPr>
              <a:t>Running on </a:t>
            </a:r>
          </a:p>
          <a:p>
            <a:pPr algn="ctr" eaLnBrk="0" hangingPunct="0">
              <a:spcBef>
                <a:spcPct val="5000"/>
              </a:spcBef>
            </a:pPr>
            <a:r>
              <a:rPr lang="en-US" altLang="zh-CN" sz="1400" b="1">
                <a:solidFill>
                  <a:schemeClr val="hlink"/>
                </a:solidFill>
                <a:latin typeface="Verdana" pitchFamily="34" charset="0"/>
              </a:rPr>
              <a:t>MacOS X</a:t>
            </a:r>
          </a:p>
        </p:txBody>
      </p:sp>
      <p:sp>
        <p:nvSpPr>
          <p:cNvPr id="261125" name="Text Box 6"/>
          <p:cNvSpPr txBox="1">
            <a:spLocks noChangeArrowheads="1"/>
          </p:cNvSpPr>
          <p:nvPr/>
        </p:nvSpPr>
        <p:spPr bwMode="auto">
          <a:xfrm>
            <a:off x="4216400" y="4322763"/>
            <a:ext cx="2243138" cy="1212850"/>
          </a:xfrm>
          <a:prstGeom prst="rect">
            <a:avLst/>
          </a:prstGeom>
          <a:solidFill>
            <a:srgbClr val="99CCFF"/>
          </a:solidFill>
          <a:ln w="19050">
            <a:solidFill>
              <a:schemeClr val="accent2"/>
            </a:solidFill>
            <a:miter lim="800000"/>
            <a:headEnd/>
            <a:tailEnd/>
          </a:ln>
        </p:spPr>
        <p:txBody>
          <a:bodyPr>
            <a:spAutoFit/>
          </a:bodyPr>
          <a:lstStyle/>
          <a:p>
            <a:pPr algn="ctr" eaLnBrk="0" hangingPunct="0">
              <a:spcBef>
                <a:spcPct val="5000"/>
              </a:spcBef>
            </a:pPr>
            <a:r>
              <a:rPr lang="en-US" altLang="zh-CN" sz="1400">
                <a:solidFill>
                  <a:schemeClr val="hlink"/>
                </a:solidFill>
                <a:latin typeface="Verdana" pitchFamily="34" charset="0"/>
              </a:rPr>
              <a:t>Spreadsheet</a:t>
            </a:r>
          </a:p>
          <a:p>
            <a:pPr algn="ctr" eaLnBrk="0" hangingPunct="0">
              <a:spcBef>
                <a:spcPct val="5000"/>
              </a:spcBef>
            </a:pPr>
            <a:r>
              <a:rPr lang="en-US" altLang="zh-CN" sz="1400">
                <a:solidFill>
                  <a:schemeClr val="hlink"/>
                </a:solidFill>
                <a:latin typeface="Verdana" pitchFamily="34" charset="0"/>
              </a:rPr>
              <a:t>From </a:t>
            </a:r>
          </a:p>
          <a:p>
            <a:pPr algn="ctr" eaLnBrk="0" hangingPunct="0">
              <a:spcBef>
                <a:spcPct val="5000"/>
              </a:spcBef>
            </a:pPr>
            <a:r>
              <a:rPr lang="en-US" altLang="zh-CN" sz="1400" b="1">
                <a:solidFill>
                  <a:schemeClr val="hlink"/>
                </a:solidFill>
                <a:latin typeface="Verdana" pitchFamily="34" charset="0"/>
              </a:rPr>
              <a:t>IBM Lotus</a:t>
            </a:r>
            <a:r>
              <a:rPr lang="en-US" altLang="zh-CN" sz="1400">
                <a:solidFill>
                  <a:schemeClr val="hlink"/>
                </a:solidFill>
                <a:latin typeface="Verdana" pitchFamily="34" charset="0"/>
              </a:rPr>
              <a:t> </a:t>
            </a:r>
          </a:p>
          <a:p>
            <a:pPr algn="ctr" eaLnBrk="0" hangingPunct="0">
              <a:spcBef>
                <a:spcPct val="5000"/>
              </a:spcBef>
            </a:pPr>
            <a:r>
              <a:rPr lang="en-US" altLang="zh-CN" sz="1400">
                <a:solidFill>
                  <a:schemeClr val="hlink"/>
                </a:solidFill>
                <a:latin typeface="Verdana" pitchFamily="34" charset="0"/>
              </a:rPr>
              <a:t>Running on </a:t>
            </a:r>
          </a:p>
          <a:p>
            <a:pPr algn="ctr" eaLnBrk="0" hangingPunct="0">
              <a:spcBef>
                <a:spcPct val="5000"/>
              </a:spcBef>
            </a:pPr>
            <a:r>
              <a:rPr lang="en-US" altLang="zh-CN" sz="1400" b="1">
                <a:solidFill>
                  <a:schemeClr val="hlink"/>
                </a:solidFill>
                <a:latin typeface="Verdana" pitchFamily="34" charset="0"/>
              </a:rPr>
              <a:t>Linux</a:t>
            </a:r>
          </a:p>
        </p:txBody>
      </p:sp>
      <p:sp>
        <p:nvSpPr>
          <p:cNvPr id="261126" name="AutoShape 8"/>
          <p:cNvSpPr>
            <a:spLocks noChangeArrowheads="1"/>
          </p:cNvSpPr>
          <p:nvPr/>
        </p:nvSpPr>
        <p:spPr bwMode="auto">
          <a:xfrm>
            <a:off x="4040188" y="2276475"/>
            <a:ext cx="2165350" cy="268288"/>
          </a:xfrm>
          <a:prstGeom prst="leftRightArrow">
            <a:avLst>
              <a:gd name="adj1" fmla="val 50000"/>
              <a:gd name="adj2" fmla="val 147258"/>
            </a:avLst>
          </a:prstGeom>
          <a:solidFill>
            <a:schemeClr val="bg2"/>
          </a:solidFill>
          <a:ln w="9525">
            <a:solidFill>
              <a:schemeClr val="tx1"/>
            </a:solidFill>
            <a:miter lim="800000"/>
            <a:headEnd/>
            <a:tailEnd/>
          </a:ln>
        </p:spPr>
        <p:txBody>
          <a:bodyPr wrap="none" anchor="ctr"/>
          <a:lstStyle/>
          <a:p>
            <a:endParaRPr lang="zh-CN" altLang="en-US"/>
          </a:p>
        </p:txBody>
      </p:sp>
      <p:sp>
        <p:nvSpPr>
          <p:cNvPr id="1625097" name="AutoShape 9"/>
          <p:cNvSpPr>
            <a:spLocks noChangeArrowheads="1"/>
          </p:cNvSpPr>
          <p:nvPr/>
        </p:nvSpPr>
        <p:spPr bwMode="auto">
          <a:xfrm rot="18398047">
            <a:off x="1957388" y="3687762"/>
            <a:ext cx="1233488" cy="220663"/>
          </a:xfrm>
          <a:prstGeom prst="leftRightArrow">
            <a:avLst>
              <a:gd name="adj1" fmla="val 50000"/>
              <a:gd name="adj2" fmla="val 123333"/>
            </a:avLst>
          </a:prstGeom>
          <a:solidFill>
            <a:schemeClr val="bg2"/>
          </a:solidFill>
          <a:ln w="9525">
            <a:solidFill>
              <a:schemeClr val="tx1"/>
            </a:solidFill>
            <a:miter lim="800000"/>
            <a:headEnd/>
            <a:tailEnd/>
          </a:ln>
          <a:effectLst/>
        </p:spPr>
        <p:txBody>
          <a:bodyPr vert="eaVert" wrap="none" anchor="ctr"/>
          <a:lstStyle/>
          <a:p>
            <a:pPr algn="ctr" eaLnBrk="0" hangingPunct="0">
              <a:defRPr/>
            </a:pPr>
            <a:endParaRPr lang="zh-CN" altLang="en-US">
              <a:solidFill>
                <a:schemeClr val="hlink"/>
              </a:solidFill>
              <a:effectLst>
                <a:outerShdw blurRad="38100" dist="38100" dir="2700000" algn="tl">
                  <a:srgbClr val="000000"/>
                </a:outerShdw>
              </a:effectLst>
              <a:latin typeface="Verdana" pitchFamily="34" charset="0"/>
              <a:ea typeface="宋体" pitchFamily="2" charset="-122"/>
            </a:endParaRPr>
          </a:p>
        </p:txBody>
      </p:sp>
      <p:sp>
        <p:nvSpPr>
          <p:cNvPr id="261128" name="AutoShape 10"/>
          <p:cNvSpPr>
            <a:spLocks noChangeArrowheads="1"/>
          </p:cNvSpPr>
          <p:nvPr/>
        </p:nvSpPr>
        <p:spPr bwMode="auto">
          <a:xfrm rot="21547690" flipV="1">
            <a:off x="2600325" y="4819650"/>
            <a:ext cx="1616075" cy="187325"/>
          </a:xfrm>
          <a:prstGeom prst="leftRightArrow">
            <a:avLst>
              <a:gd name="adj1" fmla="val 50000"/>
              <a:gd name="adj2" fmla="val 157405"/>
            </a:avLst>
          </a:prstGeom>
          <a:solidFill>
            <a:schemeClr val="bg2"/>
          </a:solidFill>
          <a:ln w="9525">
            <a:solidFill>
              <a:schemeClr val="tx1"/>
            </a:solidFill>
            <a:miter lim="800000"/>
            <a:headEnd/>
            <a:tailEnd/>
          </a:ln>
        </p:spPr>
        <p:txBody>
          <a:bodyPr wrap="none" anchor="ctr"/>
          <a:lstStyle/>
          <a:p>
            <a:endParaRPr lang="zh-CN" altLang="en-US"/>
          </a:p>
        </p:txBody>
      </p:sp>
      <p:sp>
        <p:nvSpPr>
          <p:cNvPr id="261129" name="AutoShape 11"/>
          <p:cNvSpPr>
            <a:spLocks noChangeArrowheads="1"/>
          </p:cNvSpPr>
          <p:nvPr/>
        </p:nvSpPr>
        <p:spPr bwMode="auto">
          <a:xfrm rot="-8427149">
            <a:off x="3533775" y="3662363"/>
            <a:ext cx="1843088" cy="255587"/>
          </a:xfrm>
          <a:prstGeom prst="leftRightArrow">
            <a:avLst>
              <a:gd name="adj1" fmla="val 50000"/>
              <a:gd name="adj2" fmla="val 131571"/>
            </a:avLst>
          </a:prstGeom>
          <a:solidFill>
            <a:schemeClr val="bg2"/>
          </a:solidFill>
          <a:ln w="9525">
            <a:solidFill>
              <a:schemeClr val="tx1"/>
            </a:solidFill>
            <a:miter lim="800000"/>
            <a:headEnd/>
            <a:tailEnd/>
          </a:ln>
        </p:spPr>
        <p:txBody>
          <a:bodyPr wrap="none" anchor="ctr"/>
          <a:lstStyle/>
          <a:p>
            <a:endParaRPr lang="zh-CN" altLang="en-US"/>
          </a:p>
        </p:txBody>
      </p:sp>
      <p:sp>
        <p:nvSpPr>
          <p:cNvPr id="261130" name="Line 12"/>
          <p:cNvSpPr>
            <a:spLocks noChangeShapeType="1"/>
          </p:cNvSpPr>
          <p:nvPr/>
        </p:nvSpPr>
        <p:spPr bwMode="auto">
          <a:xfrm>
            <a:off x="7235825" y="3068638"/>
            <a:ext cx="773113" cy="1446212"/>
          </a:xfrm>
          <a:prstGeom prst="line">
            <a:avLst/>
          </a:prstGeom>
          <a:noFill/>
          <a:ln w="28575">
            <a:solidFill>
              <a:schemeClr val="accent2"/>
            </a:solidFill>
            <a:round/>
            <a:headEnd/>
            <a:tailEnd type="arrow" w="med" len="med"/>
          </a:ln>
        </p:spPr>
        <p:txBody>
          <a:bodyPr/>
          <a:lstStyle/>
          <a:p>
            <a:endParaRPr lang="zh-CN" altLang="en-US"/>
          </a:p>
        </p:txBody>
      </p:sp>
      <p:sp>
        <p:nvSpPr>
          <p:cNvPr id="261131" name="Freeform 13"/>
          <p:cNvSpPr>
            <a:spLocks/>
          </p:cNvSpPr>
          <p:nvPr/>
        </p:nvSpPr>
        <p:spPr bwMode="auto">
          <a:xfrm>
            <a:off x="611188" y="2781300"/>
            <a:ext cx="7499350" cy="3281363"/>
          </a:xfrm>
          <a:custGeom>
            <a:avLst/>
            <a:gdLst>
              <a:gd name="T0" fmla="*/ 2147483647 w 4656"/>
              <a:gd name="T1" fmla="*/ 2147483647 h 2016"/>
              <a:gd name="T2" fmla="*/ 2147483647 w 4656"/>
              <a:gd name="T3" fmla="*/ 2147483647 h 2016"/>
              <a:gd name="T4" fmla="*/ 0 w 4656"/>
              <a:gd name="T5" fmla="*/ 2147483647 h 2016"/>
              <a:gd name="T6" fmla="*/ 1582489833 w 4656"/>
              <a:gd name="T7" fmla="*/ 0 h 2016"/>
              <a:gd name="T8" fmla="*/ 0 60000 65536"/>
              <a:gd name="T9" fmla="*/ 0 60000 65536"/>
              <a:gd name="T10" fmla="*/ 0 60000 65536"/>
              <a:gd name="T11" fmla="*/ 0 60000 65536"/>
              <a:gd name="T12" fmla="*/ 0 w 4656"/>
              <a:gd name="T13" fmla="*/ 0 h 2016"/>
              <a:gd name="T14" fmla="*/ 4656 w 4656"/>
              <a:gd name="T15" fmla="*/ 2016 h 2016"/>
            </a:gdLst>
            <a:ahLst/>
            <a:cxnLst>
              <a:cxn ang="T8">
                <a:pos x="T0" y="T1"/>
              </a:cxn>
              <a:cxn ang="T9">
                <a:pos x="T2" y="T3"/>
              </a:cxn>
              <a:cxn ang="T10">
                <a:pos x="T4" y="T5"/>
              </a:cxn>
              <a:cxn ang="T11">
                <a:pos x="T6" y="T7"/>
              </a:cxn>
            </a:cxnLst>
            <a:rect l="T12" t="T13" r="T14" b="T15"/>
            <a:pathLst>
              <a:path w="4656" h="2016">
                <a:moveTo>
                  <a:pt x="4656" y="1536"/>
                </a:moveTo>
                <a:lnTo>
                  <a:pt x="4320" y="2016"/>
                </a:lnTo>
                <a:lnTo>
                  <a:pt x="0" y="2016"/>
                </a:lnTo>
                <a:lnTo>
                  <a:pt x="624" y="0"/>
                </a:lnTo>
              </a:path>
            </a:pathLst>
          </a:custGeom>
          <a:noFill/>
          <a:ln w="28575">
            <a:solidFill>
              <a:schemeClr val="accent2"/>
            </a:solidFill>
            <a:round/>
            <a:headEnd/>
            <a:tailEnd type="arrow" w="med" len="med"/>
          </a:ln>
        </p:spPr>
        <p:txBody>
          <a:bodyPr/>
          <a:lstStyle/>
          <a:p>
            <a:endParaRPr lang="zh-CN" altLang="en-US"/>
          </a:p>
        </p:txBody>
      </p:sp>
      <p:sp>
        <p:nvSpPr>
          <p:cNvPr id="261132" name="Text Box 14"/>
          <p:cNvSpPr txBox="1">
            <a:spLocks noChangeArrowheads="1"/>
          </p:cNvSpPr>
          <p:nvPr/>
        </p:nvSpPr>
        <p:spPr bwMode="auto">
          <a:xfrm>
            <a:off x="1255713" y="4084638"/>
            <a:ext cx="2243137" cy="304800"/>
          </a:xfrm>
          <a:prstGeom prst="rect">
            <a:avLst/>
          </a:prstGeom>
          <a:noFill/>
          <a:ln w="9525">
            <a:noFill/>
            <a:miter lim="800000"/>
            <a:headEnd/>
            <a:tailEnd/>
          </a:ln>
        </p:spPr>
        <p:txBody>
          <a:bodyPr>
            <a:spAutoFit/>
          </a:bodyPr>
          <a:lstStyle/>
          <a:p>
            <a:pPr eaLnBrk="0" hangingPunct="0">
              <a:spcBef>
                <a:spcPct val="50000"/>
              </a:spcBef>
            </a:pPr>
            <a:r>
              <a:rPr lang="en-US" altLang="zh-CN" sz="1400" b="1">
                <a:solidFill>
                  <a:schemeClr val="hlink"/>
                </a:solidFill>
                <a:latin typeface="Verdana" pitchFamily="34" charset="0"/>
              </a:rPr>
              <a:t>File Import/Export</a:t>
            </a:r>
          </a:p>
        </p:txBody>
      </p:sp>
      <p:sp>
        <p:nvSpPr>
          <p:cNvPr id="261133" name="Text Box 15"/>
          <p:cNvSpPr txBox="1">
            <a:spLocks noChangeArrowheads="1"/>
          </p:cNvSpPr>
          <p:nvPr/>
        </p:nvSpPr>
        <p:spPr bwMode="auto">
          <a:xfrm>
            <a:off x="3962400" y="1808163"/>
            <a:ext cx="2243138" cy="517525"/>
          </a:xfrm>
          <a:prstGeom prst="rect">
            <a:avLst/>
          </a:prstGeom>
          <a:noFill/>
          <a:ln w="9525">
            <a:noFill/>
            <a:miter lim="800000"/>
            <a:headEnd/>
            <a:tailEnd/>
          </a:ln>
        </p:spPr>
        <p:txBody>
          <a:bodyPr>
            <a:spAutoFit/>
          </a:bodyPr>
          <a:lstStyle/>
          <a:p>
            <a:pPr algn="ctr" eaLnBrk="0" hangingPunct="0">
              <a:spcBef>
                <a:spcPct val="50000"/>
              </a:spcBef>
            </a:pPr>
            <a:r>
              <a:rPr lang="en-US" altLang="zh-CN" sz="1400" b="1">
                <a:solidFill>
                  <a:schemeClr val="hlink"/>
                </a:solidFill>
                <a:latin typeface="Verdana" pitchFamily="34" charset="0"/>
              </a:rPr>
              <a:t>Network Import/Export</a:t>
            </a:r>
          </a:p>
        </p:txBody>
      </p:sp>
      <p:sp>
        <p:nvSpPr>
          <p:cNvPr id="261134" name="Text Box 16"/>
          <p:cNvSpPr txBox="1">
            <a:spLocks noChangeArrowheads="1"/>
          </p:cNvSpPr>
          <p:nvPr/>
        </p:nvSpPr>
        <p:spPr bwMode="auto">
          <a:xfrm>
            <a:off x="2414588" y="4956175"/>
            <a:ext cx="1933575" cy="304800"/>
          </a:xfrm>
          <a:prstGeom prst="rect">
            <a:avLst/>
          </a:prstGeom>
          <a:noFill/>
          <a:ln w="9525">
            <a:noFill/>
            <a:miter lim="800000"/>
            <a:headEnd/>
            <a:tailEnd/>
          </a:ln>
        </p:spPr>
        <p:txBody>
          <a:bodyPr>
            <a:spAutoFit/>
          </a:bodyPr>
          <a:lstStyle/>
          <a:p>
            <a:pPr eaLnBrk="0" hangingPunct="0">
              <a:spcBef>
                <a:spcPct val="50000"/>
              </a:spcBef>
            </a:pPr>
            <a:r>
              <a:rPr lang="en-US" altLang="zh-CN" sz="1400" b="1">
                <a:solidFill>
                  <a:schemeClr val="hlink"/>
                </a:solidFill>
                <a:latin typeface="Verdana" pitchFamily="34" charset="0"/>
              </a:rPr>
              <a:t>File Load/Save</a:t>
            </a:r>
          </a:p>
        </p:txBody>
      </p:sp>
      <p:sp>
        <p:nvSpPr>
          <p:cNvPr id="261135" name="Text Box 17"/>
          <p:cNvSpPr txBox="1">
            <a:spLocks noChangeArrowheads="1"/>
          </p:cNvSpPr>
          <p:nvPr/>
        </p:nvSpPr>
        <p:spPr bwMode="auto">
          <a:xfrm>
            <a:off x="4348163" y="3482975"/>
            <a:ext cx="2243137" cy="304800"/>
          </a:xfrm>
          <a:prstGeom prst="rect">
            <a:avLst/>
          </a:prstGeom>
          <a:noFill/>
          <a:ln w="9525">
            <a:noFill/>
            <a:miter lim="800000"/>
            <a:headEnd/>
            <a:tailEnd/>
          </a:ln>
        </p:spPr>
        <p:txBody>
          <a:bodyPr>
            <a:spAutoFit/>
          </a:bodyPr>
          <a:lstStyle/>
          <a:p>
            <a:pPr eaLnBrk="0" hangingPunct="0">
              <a:spcBef>
                <a:spcPct val="50000"/>
              </a:spcBef>
            </a:pPr>
            <a:r>
              <a:rPr lang="en-US" altLang="zh-CN" sz="1400" b="1">
                <a:solidFill>
                  <a:schemeClr val="hlink"/>
                </a:solidFill>
                <a:latin typeface="Verdana" pitchFamily="34" charset="0"/>
              </a:rPr>
              <a:t>Cut, Copy, Paste</a:t>
            </a:r>
          </a:p>
        </p:txBody>
      </p:sp>
      <p:sp>
        <p:nvSpPr>
          <p:cNvPr id="261136" name="Text Box 18"/>
          <p:cNvSpPr txBox="1">
            <a:spLocks noChangeArrowheads="1"/>
          </p:cNvSpPr>
          <p:nvPr/>
        </p:nvSpPr>
        <p:spPr bwMode="auto">
          <a:xfrm>
            <a:off x="6805613" y="3713163"/>
            <a:ext cx="1168400" cy="304800"/>
          </a:xfrm>
          <a:prstGeom prst="rect">
            <a:avLst/>
          </a:prstGeom>
          <a:noFill/>
          <a:ln w="9525">
            <a:noFill/>
            <a:miter lim="800000"/>
            <a:headEnd/>
            <a:tailEnd/>
          </a:ln>
        </p:spPr>
        <p:txBody>
          <a:bodyPr>
            <a:spAutoFit/>
          </a:bodyPr>
          <a:lstStyle/>
          <a:p>
            <a:pPr eaLnBrk="0" hangingPunct="0">
              <a:spcBef>
                <a:spcPct val="50000"/>
              </a:spcBef>
            </a:pPr>
            <a:r>
              <a:rPr lang="en-US" altLang="zh-CN" sz="1400" b="1">
                <a:solidFill>
                  <a:schemeClr val="hlink"/>
                </a:solidFill>
                <a:latin typeface="Verdana" pitchFamily="34" charset="0"/>
              </a:rPr>
              <a:t>Backup</a:t>
            </a:r>
          </a:p>
        </p:txBody>
      </p:sp>
      <p:sp>
        <p:nvSpPr>
          <p:cNvPr id="261137" name="cddrive"/>
          <p:cNvSpPr>
            <a:spLocks noEditPoints="1" noChangeArrowheads="1"/>
          </p:cNvSpPr>
          <p:nvPr/>
        </p:nvSpPr>
        <p:spPr bwMode="auto">
          <a:xfrm>
            <a:off x="7019925" y="4508500"/>
            <a:ext cx="1857375" cy="736600"/>
          </a:xfrm>
          <a:custGeom>
            <a:avLst/>
            <a:gdLst>
              <a:gd name="T0" fmla="*/ 192187 w 21600"/>
              <a:gd name="T1" fmla="*/ 0 h 21600"/>
              <a:gd name="T2" fmla="*/ 391769 w 21600"/>
              <a:gd name="T3" fmla="*/ 5831 h 21600"/>
              <a:gd name="T4" fmla="*/ 192187 w 21600"/>
              <a:gd name="T5" fmla="*/ 11629 h 21600"/>
              <a:gd name="T6" fmla="*/ 0 w 21600"/>
              <a:gd name="T7" fmla="*/ 5831 h 21600"/>
              <a:gd name="T8" fmla="*/ 0 60000 65536"/>
              <a:gd name="T9" fmla="*/ 0 60000 65536"/>
              <a:gd name="T10" fmla="*/ 0 60000 65536"/>
              <a:gd name="T11" fmla="*/ 0 60000 65536"/>
              <a:gd name="T12" fmla="*/ 688 w 21600"/>
              <a:gd name="T13" fmla="*/ 23043 h 21600"/>
              <a:gd name="T14" fmla="*/ 21013 w 21600"/>
              <a:gd name="T15" fmla="*/ 30491 h 21600"/>
            </a:gdLst>
            <a:ahLst/>
            <a:cxnLst>
              <a:cxn ang="T8">
                <a:pos x="T0" y="T1"/>
              </a:cxn>
              <a:cxn ang="T9">
                <a:pos x="T2" y="T3"/>
              </a:cxn>
              <a:cxn ang="T10">
                <a:pos x="T4" y="T5"/>
              </a:cxn>
              <a:cxn ang="T11">
                <a:pos x="T6" y="T7"/>
              </a:cxn>
            </a:cxnLst>
            <a:rect l="T12" t="T13" r="T14" b="T15"/>
            <a:pathLst>
              <a:path w="21600" h="21600" extrusionOk="0">
                <a:moveTo>
                  <a:pt x="2563" y="12259"/>
                </a:moveTo>
                <a:lnTo>
                  <a:pt x="2563" y="12843"/>
                </a:lnTo>
                <a:lnTo>
                  <a:pt x="2746" y="13427"/>
                </a:lnTo>
                <a:lnTo>
                  <a:pt x="2929" y="14303"/>
                </a:lnTo>
                <a:lnTo>
                  <a:pt x="3112" y="14886"/>
                </a:lnTo>
                <a:lnTo>
                  <a:pt x="3478" y="15470"/>
                </a:lnTo>
                <a:lnTo>
                  <a:pt x="3844" y="16054"/>
                </a:lnTo>
                <a:lnTo>
                  <a:pt x="4393" y="16638"/>
                </a:lnTo>
                <a:lnTo>
                  <a:pt x="4942" y="17222"/>
                </a:lnTo>
                <a:lnTo>
                  <a:pt x="5492" y="17514"/>
                </a:lnTo>
                <a:lnTo>
                  <a:pt x="6224" y="18097"/>
                </a:lnTo>
                <a:lnTo>
                  <a:pt x="6773" y="18389"/>
                </a:lnTo>
                <a:lnTo>
                  <a:pt x="7505" y="18681"/>
                </a:lnTo>
                <a:lnTo>
                  <a:pt x="8237" y="18973"/>
                </a:lnTo>
                <a:lnTo>
                  <a:pt x="9153" y="18973"/>
                </a:lnTo>
                <a:lnTo>
                  <a:pt x="9885" y="19265"/>
                </a:lnTo>
                <a:lnTo>
                  <a:pt x="10800" y="19265"/>
                </a:lnTo>
                <a:lnTo>
                  <a:pt x="11532" y="19265"/>
                </a:lnTo>
                <a:lnTo>
                  <a:pt x="12447" y="18973"/>
                </a:lnTo>
                <a:lnTo>
                  <a:pt x="13180" y="18973"/>
                </a:lnTo>
                <a:lnTo>
                  <a:pt x="13912" y="18681"/>
                </a:lnTo>
                <a:lnTo>
                  <a:pt x="14644" y="18389"/>
                </a:lnTo>
                <a:lnTo>
                  <a:pt x="15376" y="18097"/>
                </a:lnTo>
                <a:lnTo>
                  <a:pt x="16108" y="17514"/>
                </a:lnTo>
                <a:lnTo>
                  <a:pt x="16658" y="17222"/>
                </a:lnTo>
                <a:lnTo>
                  <a:pt x="17207" y="16638"/>
                </a:lnTo>
                <a:lnTo>
                  <a:pt x="17573" y="16054"/>
                </a:lnTo>
                <a:lnTo>
                  <a:pt x="18122" y="15470"/>
                </a:lnTo>
                <a:lnTo>
                  <a:pt x="18305" y="14886"/>
                </a:lnTo>
                <a:lnTo>
                  <a:pt x="18671" y="14303"/>
                </a:lnTo>
                <a:lnTo>
                  <a:pt x="18854" y="13427"/>
                </a:lnTo>
                <a:lnTo>
                  <a:pt x="19037" y="12843"/>
                </a:lnTo>
                <a:lnTo>
                  <a:pt x="19037" y="12259"/>
                </a:lnTo>
                <a:lnTo>
                  <a:pt x="2563" y="12259"/>
                </a:lnTo>
                <a:close/>
              </a:path>
              <a:path w="21600" h="21600" extrusionOk="0">
                <a:moveTo>
                  <a:pt x="2563" y="12259"/>
                </a:moveTo>
                <a:lnTo>
                  <a:pt x="9153" y="12259"/>
                </a:lnTo>
                <a:lnTo>
                  <a:pt x="9153" y="12551"/>
                </a:lnTo>
                <a:lnTo>
                  <a:pt x="9336" y="12843"/>
                </a:lnTo>
                <a:lnTo>
                  <a:pt x="9519" y="13135"/>
                </a:lnTo>
                <a:lnTo>
                  <a:pt x="9702" y="13135"/>
                </a:lnTo>
                <a:lnTo>
                  <a:pt x="9885" y="13427"/>
                </a:lnTo>
                <a:lnTo>
                  <a:pt x="10068" y="13719"/>
                </a:lnTo>
                <a:lnTo>
                  <a:pt x="10434" y="13719"/>
                </a:lnTo>
                <a:lnTo>
                  <a:pt x="10800" y="13719"/>
                </a:lnTo>
                <a:lnTo>
                  <a:pt x="10983" y="13719"/>
                </a:lnTo>
                <a:lnTo>
                  <a:pt x="11349" y="13719"/>
                </a:lnTo>
                <a:lnTo>
                  <a:pt x="11715" y="13427"/>
                </a:lnTo>
                <a:lnTo>
                  <a:pt x="11898" y="13135"/>
                </a:lnTo>
                <a:lnTo>
                  <a:pt x="12081" y="13135"/>
                </a:lnTo>
                <a:lnTo>
                  <a:pt x="12264" y="12843"/>
                </a:lnTo>
                <a:lnTo>
                  <a:pt x="12264" y="12551"/>
                </a:lnTo>
                <a:lnTo>
                  <a:pt x="12264" y="12259"/>
                </a:lnTo>
                <a:lnTo>
                  <a:pt x="9153" y="12259"/>
                </a:lnTo>
                <a:close/>
              </a:path>
              <a:path w="21600" h="21600" extrusionOk="0">
                <a:moveTo>
                  <a:pt x="21600" y="7589"/>
                </a:moveTo>
                <a:lnTo>
                  <a:pt x="17756" y="0"/>
                </a:lnTo>
                <a:lnTo>
                  <a:pt x="10800" y="0"/>
                </a:lnTo>
                <a:lnTo>
                  <a:pt x="3844" y="0"/>
                </a:lnTo>
                <a:lnTo>
                  <a:pt x="0" y="7589"/>
                </a:lnTo>
                <a:lnTo>
                  <a:pt x="0" y="10800"/>
                </a:lnTo>
                <a:lnTo>
                  <a:pt x="0" y="18097"/>
                </a:lnTo>
                <a:lnTo>
                  <a:pt x="1464" y="18097"/>
                </a:lnTo>
                <a:lnTo>
                  <a:pt x="1464" y="21600"/>
                </a:lnTo>
                <a:lnTo>
                  <a:pt x="10800" y="21600"/>
                </a:lnTo>
                <a:lnTo>
                  <a:pt x="19953" y="21600"/>
                </a:lnTo>
                <a:lnTo>
                  <a:pt x="19953" y="18097"/>
                </a:lnTo>
                <a:lnTo>
                  <a:pt x="21600" y="18097"/>
                </a:lnTo>
                <a:lnTo>
                  <a:pt x="21600" y="11092"/>
                </a:lnTo>
                <a:lnTo>
                  <a:pt x="21600" y="7589"/>
                </a:lnTo>
              </a:path>
              <a:path w="21600" h="21600" extrusionOk="0">
                <a:moveTo>
                  <a:pt x="1647" y="18097"/>
                </a:moveTo>
                <a:lnTo>
                  <a:pt x="6407" y="18097"/>
                </a:lnTo>
                <a:moveTo>
                  <a:pt x="19953" y="18097"/>
                </a:moveTo>
                <a:lnTo>
                  <a:pt x="15010" y="18097"/>
                </a:lnTo>
                <a:moveTo>
                  <a:pt x="0" y="7589"/>
                </a:moveTo>
                <a:lnTo>
                  <a:pt x="21417" y="7589"/>
                </a:lnTo>
                <a:lnTo>
                  <a:pt x="21600" y="7589"/>
                </a:lnTo>
              </a:path>
            </a:pathLst>
          </a:custGeom>
          <a:solidFill>
            <a:srgbClr val="FFFFCC"/>
          </a:solidFill>
          <a:ln w="9525">
            <a:solidFill>
              <a:srgbClr val="000000"/>
            </a:solidFill>
            <a:miter lim="800000"/>
            <a:headEnd/>
            <a:tailEnd/>
          </a:ln>
        </p:spPr>
        <p:txBody>
          <a:bodyPr/>
          <a:lstStyle/>
          <a:p>
            <a:endParaRPr lang="zh-CN" altLang="en-US"/>
          </a:p>
        </p:txBody>
      </p:sp>
      <p:sp>
        <p:nvSpPr>
          <p:cNvPr id="261138"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261139"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261140"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533400"/>
            <a:ext cx="7391400" cy="381000"/>
          </a:xfrm>
        </p:spPr>
        <p:txBody>
          <a:bodyPr/>
          <a:lstStyle/>
          <a:p>
            <a:pPr algn="ctr" eaLnBrk="1" hangingPunct="1">
              <a:defRPr/>
            </a:pPr>
            <a:r>
              <a:rPr kumimoji="1" lang="zh-CN" altLang="en-US" sz="3600" b="1" dirty="0">
                <a:solidFill>
                  <a:srgbClr val="FFFF00"/>
                </a:solidFill>
                <a:latin typeface="+mn-lt"/>
                <a:ea typeface="+mn-ea"/>
              </a:rPr>
              <a:t>前后兼容</a:t>
            </a:r>
            <a:endParaRPr kumimoji="1" lang="en-US" altLang="zh-CN" sz="3600" b="1" dirty="0">
              <a:solidFill>
                <a:srgbClr val="FFFF00"/>
              </a:solidFill>
              <a:latin typeface="+mn-lt"/>
              <a:ea typeface="+mn-ea"/>
            </a:endParaRPr>
          </a:p>
        </p:txBody>
      </p:sp>
      <p:grpSp>
        <p:nvGrpSpPr>
          <p:cNvPr id="265218" name="Group 3"/>
          <p:cNvGrpSpPr>
            <a:grpSpLocks/>
          </p:cNvGrpSpPr>
          <p:nvPr/>
        </p:nvGrpSpPr>
        <p:grpSpPr bwMode="auto">
          <a:xfrm>
            <a:off x="609600" y="1676400"/>
            <a:ext cx="8126413" cy="3529013"/>
            <a:chOff x="245" y="960"/>
            <a:chExt cx="5239" cy="2320"/>
          </a:xfrm>
        </p:grpSpPr>
        <p:sp>
          <p:nvSpPr>
            <p:cNvPr id="265226" name="AutoShape 4"/>
            <p:cNvSpPr>
              <a:spLocks noChangeArrowheads="1"/>
            </p:cNvSpPr>
            <p:nvPr/>
          </p:nvSpPr>
          <p:spPr bwMode="auto">
            <a:xfrm>
              <a:off x="2592" y="1488"/>
              <a:ext cx="672" cy="624"/>
            </a:xfrm>
            <a:prstGeom prst="foldedCorner">
              <a:avLst>
                <a:gd name="adj" fmla="val 12500"/>
              </a:avLst>
            </a:prstGeom>
            <a:noFill/>
            <a:ln w="9525">
              <a:solidFill>
                <a:schemeClr val="tx1"/>
              </a:solidFill>
              <a:round/>
              <a:headEnd/>
              <a:tailEnd/>
            </a:ln>
          </p:spPr>
          <p:txBody>
            <a:bodyPr wrap="none" lIns="0" tIns="0" rIns="0" bIns="0" anchor="ctr"/>
            <a:lstStyle/>
            <a:p>
              <a:endParaRPr lang="zh-CN" altLang="en-US"/>
            </a:p>
          </p:txBody>
        </p:sp>
        <p:sp>
          <p:nvSpPr>
            <p:cNvPr id="265227" name="Text Box 5"/>
            <p:cNvSpPr txBox="1">
              <a:spLocks noChangeArrowheads="1"/>
            </p:cNvSpPr>
            <p:nvPr/>
          </p:nvSpPr>
          <p:spPr bwMode="auto">
            <a:xfrm>
              <a:off x="2640" y="1728"/>
              <a:ext cx="576" cy="161"/>
            </a:xfrm>
            <a:prstGeom prst="rect">
              <a:avLst/>
            </a:prstGeom>
            <a:noFill/>
            <a:ln w="9525">
              <a:noFill/>
              <a:miter lim="800000"/>
              <a:headEnd/>
              <a:tailEnd/>
            </a:ln>
          </p:spPr>
          <p:txBody>
            <a:bodyPr lIns="0" tIns="0" rIns="0" bIns="0">
              <a:spAutoFit/>
            </a:bodyPr>
            <a:lstStyle/>
            <a:p>
              <a:pPr algn="ctr"/>
              <a:r>
                <a:rPr lang="en-US" altLang="zh-CN" sz="1600" b="1">
                  <a:solidFill>
                    <a:schemeClr val="folHlink"/>
                  </a:solidFill>
                </a:rPr>
                <a:t>Data.doc</a:t>
              </a:r>
            </a:p>
          </p:txBody>
        </p:sp>
        <p:sp>
          <p:nvSpPr>
            <p:cNvPr id="265228" name="AutoShape 6"/>
            <p:cNvSpPr>
              <a:spLocks noChangeArrowheads="1"/>
            </p:cNvSpPr>
            <p:nvPr/>
          </p:nvSpPr>
          <p:spPr bwMode="auto">
            <a:xfrm>
              <a:off x="2640" y="1536"/>
              <a:ext cx="576" cy="528"/>
            </a:xfrm>
            <a:prstGeom prst="foldedCorner">
              <a:avLst>
                <a:gd name="adj" fmla="val 12500"/>
              </a:avLst>
            </a:prstGeom>
            <a:noFill/>
            <a:ln w="9525">
              <a:solidFill>
                <a:schemeClr val="tx1"/>
              </a:solidFill>
              <a:round/>
              <a:headEnd/>
              <a:tailEnd/>
            </a:ln>
          </p:spPr>
          <p:txBody>
            <a:bodyPr wrap="none" lIns="0" tIns="0" rIns="0" bIns="0" anchor="ctr"/>
            <a:lstStyle/>
            <a:p>
              <a:endParaRPr lang="zh-CN" altLang="en-US"/>
            </a:p>
          </p:txBody>
        </p:sp>
        <p:sp>
          <p:nvSpPr>
            <p:cNvPr id="265229" name="AutoShape 7"/>
            <p:cNvSpPr>
              <a:spLocks noChangeArrowheads="1"/>
            </p:cNvSpPr>
            <p:nvPr/>
          </p:nvSpPr>
          <p:spPr bwMode="auto">
            <a:xfrm>
              <a:off x="2304" y="960"/>
              <a:ext cx="1296" cy="384"/>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30" name="Text Box 8"/>
            <p:cNvSpPr txBox="1">
              <a:spLocks noChangeArrowheads="1"/>
            </p:cNvSpPr>
            <p:nvPr/>
          </p:nvSpPr>
          <p:spPr bwMode="auto">
            <a:xfrm>
              <a:off x="2402" y="1008"/>
              <a:ext cx="1122" cy="324"/>
            </a:xfrm>
            <a:prstGeom prst="rect">
              <a:avLst/>
            </a:prstGeom>
            <a:noFill/>
            <a:ln w="9525">
              <a:noFill/>
              <a:miter lim="800000"/>
              <a:headEnd/>
              <a:tailEnd/>
            </a:ln>
          </p:spPr>
          <p:txBody>
            <a:bodyPr wrap="none" lIns="0" tIns="0" rIns="0" bIns="0">
              <a:spAutoFit/>
            </a:bodyPr>
            <a:lstStyle/>
            <a:p>
              <a:pPr algn="ctr"/>
              <a:r>
                <a:rPr lang="en-US" altLang="zh-CN" sz="1600"/>
                <a:t>Word 2007 running</a:t>
              </a:r>
            </a:p>
            <a:p>
              <a:pPr algn="ctr"/>
              <a:r>
                <a:rPr lang="en-US" altLang="zh-CN" sz="1600"/>
                <a:t> on Windows XP</a:t>
              </a:r>
            </a:p>
          </p:txBody>
        </p:sp>
        <p:sp>
          <p:nvSpPr>
            <p:cNvPr id="265231" name="AutoShape 9"/>
            <p:cNvSpPr>
              <a:spLocks noChangeArrowheads="1"/>
            </p:cNvSpPr>
            <p:nvPr/>
          </p:nvSpPr>
          <p:spPr bwMode="auto">
            <a:xfrm>
              <a:off x="4176" y="1344"/>
              <a:ext cx="1104" cy="480"/>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32" name="Text Box 10"/>
            <p:cNvSpPr txBox="1">
              <a:spLocks noChangeArrowheads="1"/>
            </p:cNvSpPr>
            <p:nvPr/>
          </p:nvSpPr>
          <p:spPr bwMode="auto">
            <a:xfrm>
              <a:off x="4162" y="1296"/>
              <a:ext cx="1122" cy="486"/>
            </a:xfrm>
            <a:prstGeom prst="rect">
              <a:avLst/>
            </a:prstGeom>
            <a:noFill/>
            <a:ln w="9525">
              <a:noFill/>
              <a:miter lim="800000"/>
              <a:headEnd/>
              <a:tailEnd/>
            </a:ln>
          </p:spPr>
          <p:txBody>
            <a:bodyPr wrap="none" lIns="0" tIns="0" rIns="0" bIns="0">
              <a:spAutoFit/>
            </a:bodyPr>
            <a:lstStyle/>
            <a:p>
              <a:pPr algn="ctr"/>
              <a:endParaRPr lang="zh-CN" altLang="en-US" sz="1600"/>
            </a:p>
            <a:p>
              <a:pPr algn="ctr"/>
              <a:r>
                <a:rPr lang="en-US" altLang="zh-CN" sz="1600"/>
                <a:t>Word 2010 running</a:t>
              </a:r>
            </a:p>
            <a:p>
              <a:pPr algn="ctr"/>
              <a:r>
                <a:rPr lang="en-US" altLang="zh-CN" sz="1600"/>
                <a:t> on Windows 7</a:t>
              </a:r>
            </a:p>
          </p:txBody>
        </p:sp>
        <p:sp>
          <p:nvSpPr>
            <p:cNvPr id="265233" name="AutoShape 11"/>
            <p:cNvSpPr>
              <a:spLocks noChangeArrowheads="1"/>
            </p:cNvSpPr>
            <p:nvPr/>
          </p:nvSpPr>
          <p:spPr bwMode="auto">
            <a:xfrm>
              <a:off x="4080" y="2064"/>
              <a:ext cx="1152" cy="528"/>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34" name="Text Box 12"/>
            <p:cNvSpPr txBox="1">
              <a:spLocks noChangeArrowheads="1"/>
            </p:cNvSpPr>
            <p:nvPr/>
          </p:nvSpPr>
          <p:spPr bwMode="auto">
            <a:xfrm>
              <a:off x="3936" y="2784"/>
              <a:ext cx="1548" cy="361"/>
            </a:xfrm>
            <a:prstGeom prst="rect">
              <a:avLst/>
            </a:prstGeom>
            <a:noFill/>
            <a:ln w="9525">
              <a:noFill/>
              <a:miter lim="800000"/>
              <a:headEnd/>
              <a:tailEnd/>
            </a:ln>
          </p:spPr>
          <p:txBody>
            <a:bodyPr lIns="0" tIns="0" rIns="0" bIns="0">
              <a:spAutoFit/>
            </a:bodyPr>
            <a:lstStyle/>
            <a:p>
              <a:pPr algn="ctr"/>
              <a:r>
                <a:rPr lang="en-US" altLang="zh-CN" b="1">
                  <a:solidFill>
                    <a:schemeClr val="accent2"/>
                  </a:solidFill>
                </a:rPr>
                <a:t>Forward Compatibility</a:t>
              </a:r>
            </a:p>
          </p:txBody>
        </p:sp>
        <p:sp>
          <p:nvSpPr>
            <p:cNvPr id="265235" name="Rectangle 13"/>
            <p:cNvSpPr>
              <a:spLocks noChangeArrowheads="1"/>
            </p:cNvSpPr>
            <p:nvPr/>
          </p:nvSpPr>
          <p:spPr bwMode="auto">
            <a:xfrm>
              <a:off x="245" y="2784"/>
              <a:ext cx="1670" cy="181"/>
            </a:xfrm>
            <a:prstGeom prst="rect">
              <a:avLst/>
            </a:prstGeom>
            <a:noFill/>
            <a:ln w="9525">
              <a:noFill/>
              <a:miter lim="800000"/>
              <a:headEnd/>
              <a:tailEnd/>
            </a:ln>
          </p:spPr>
          <p:txBody>
            <a:bodyPr wrap="none" lIns="0" tIns="0" rIns="0" bIns="0">
              <a:spAutoFit/>
            </a:bodyPr>
            <a:lstStyle/>
            <a:p>
              <a:pPr algn="ctr"/>
              <a:r>
                <a:rPr lang="en-US" altLang="zh-CN" b="1">
                  <a:solidFill>
                    <a:schemeClr val="accent2"/>
                  </a:solidFill>
                </a:rPr>
                <a:t>Backward Compatibility</a:t>
              </a:r>
              <a:endParaRPr lang="zh-CN" altLang="en-US" b="1">
                <a:solidFill>
                  <a:schemeClr val="accent2"/>
                </a:solidFill>
              </a:endParaRPr>
            </a:p>
          </p:txBody>
        </p:sp>
        <p:sp>
          <p:nvSpPr>
            <p:cNvPr id="265236" name="Text Box 14"/>
            <p:cNvSpPr txBox="1">
              <a:spLocks noChangeArrowheads="1"/>
            </p:cNvSpPr>
            <p:nvPr/>
          </p:nvSpPr>
          <p:spPr bwMode="auto">
            <a:xfrm>
              <a:off x="4214" y="2160"/>
              <a:ext cx="953" cy="322"/>
            </a:xfrm>
            <a:prstGeom prst="rect">
              <a:avLst/>
            </a:prstGeom>
            <a:noFill/>
            <a:ln w="9525">
              <a:noFill/>
              <a:miter lim="800000"/>
              <a:headEnd/>
              <a:tailEnd/>
            </a:ln>
          </p:spPr>
          <p:txBody>
            <a:bodyPr wrap="none" lIns="0" tIns="0" rIns="0" bIns="0">
              <a:spAutoFit/>
            </a:bodyPr>
            <a:lstStyle/>
            <a:p>
              <a:pPr algn="ctr"/>
              <a:r>
                <a:rPr lang="en-US" altLang="zh-CN" sz="1600"/>
                <a:t>XXX running on </a:t>
              </a:r>
            </a:p>
            <a:p>
              <a:pPr algn="ctr"/>
              <a:r>
                <a:rPr lang="en-US" altLang="zh-CN" sz="1600"/>
                <a:t>Windows 8</a:t>
              </a:r>
            </a:p>
          </p:txBody>
        </p:sp>
        <p:sp>
          <p:nvSpPr>
            <p:cNvPr id="265237" name="AutoShape 15"/>
            <p:cNvSpPr>
              <a:spLocks noChangeArrowheads="1"/>
            </p:cNvSpPr>
            <p:nvPr/>
          </p:nvSpPr>
          <p:spPr bwMode="auto">
            <a:xfrm>
              <a:off x="480" y="1008"/>
              <a:ext cx="1296" cy="432"/>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38" name="Text Box 16"/>
            <p:cNvSpPr txBox="1">
              <a:spLocks noChangeArrowheads="1"/>
            </p:cNvSpPr>
            <p:nvPr/>
          </p:nvSpPr>
          <p:spPr bwMode="auto">
            <a:xfrm>
              <a:off x="492" y="1056"/>
              <a:ext cx="1306" cy="324"/>
            </a:xfrm>
            <a:prstGeom prst="rect">
              <a:avLst/>
            </a:prstGeom>
            <a:noFill/>
            <a:ln w="9525">
              <a:noFill/>
              <a:miter lim="800000"/>
              <a:headEnd/>
              <a:tailEnd/>
            </a:ln>
          </p:spPr>
          <p:txBody>
            <a:bodyPr wrap="none" lIns="0" tIns="0" rIns="0" bIns="0">
              <a:spAutoFit/>
            </a:bodyPr>
            <a:lstStyle/>
            <a:p>
              <a:pPr algn="ctr"/>
              <a:r>
                <a:rPr lang="en-US" altLang="zh-CN" sz="1600"/>
                <a:t>Word 2003 running on</a:t>
              </a:r>
            </a:p>
            <a:p>
              <a:pPr algn="ctr"/>
              <a:r>
                <a:rPr lang="en-US" altLang="zh-CN" sz="1600"/>
                <a:t>Windows 2K</a:t>
              </a:r>
            </a:p>
          </p:txBody>
        </p:sp>
        <p:sp>
          <p:nvSpPr>
            <p:cNvPr id="265239" name="AutoShape 17"/>
            <p:cNvSpPr>
              <a:spLocks noChangeArrowheads="1"/>
            </p:cNvSpPr>
            <p:nvPr/>
          </p:nvSpPr>
          <p:spPr bwMode="auto">
            <a:xfrm>
              <a:off x="446" y="1567"/>
              <a:ext cx="1296" cy="384"/>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40" name="Text Box 18"/>
            <p:cNvSpPr txBox="1">
              <a:spLocks noChangeArrowheads="1"/>
            </p:cNvSpPr>
            <p:nvPr/>
          </p:nvSpPr>
          <p:spPr bwMode="auto">
            <a:xfrm>
              <a:off x="696" y="1632"/>
              <a:ext cx="786" cy="322"/>
            </a:xfrm>
            <a:prstGeom prst="rect">
              <a:avLst/>
            </a:prstGeom>
            <a:noFill/>
            <a:ln w="9525">
              <a:noFill/>
              <a:miter lim="800000"/>
              <a:headEnd/>
              <a:tailEnd/>
            </a:ln>
          </p:spPr>
          <p:txBody>
            <a:bodyPr wrap="none" lIns="0" tIns="0" rIns="0" bIns="0">
              <a:spAutoFit/>
            </a:bodyPr>
            <a:lstStyle/>
            <a:p>
              <a:pPr algn="ctr"/>
              <a:r>
                <a:rPr lang="en-US" altLang="zh-CN" sz="1600"/>
                <a:t>Word running</a:t>
              </a:r>
            </a:p>
            <a:p>
              <a:pPr algn="ctr"/>
              <a:r>
                <a:rPr lang="en-US" altLang="zh-CN" sz="1600"/>
                <a:t> on Win NT</a:t>
              </a:r>
            </a:p>
          </p:txBody>
        </p:sp>
        <p:sp>
          <p:nvSpPr>
            <p:cNvPr id="265241" name="AutoShape 19"/>
            <p:cNvSpPr>
              <a:spLocks noChangeArrowheads="1"/>
            </p:cNvSpPr>
            <p:nvPr/>
          </p:nvSpPr>
          <p:spPr bwMode="auto">
            <a:xfrm>
              <a:off x="398" y="2119"/>
              <a:ext cx="1296" cy="504"/>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5242" name="Text Box 20"/>
            <p:cNvSpPr txBox="1">
              <a:spLocks noChangeArrowheads="1"/>
            </p:cNvSpPr>
            <p:nvPr/>
          </p:nvSpPr>
          <p:spPr bwMode="auto">
            <a:xfrm>
              <a:off x="555" y="2208"/>
              <a:ext cx="975" cy="324"/>
            </a:xfrm>
            <a:prstGeom prst="rect">
              <a:avLst/>
            </a:prstGeom>
            <a:noFill/>
            <a:ln w="9525">
              <a:noFill/>
              <a:miter lim="800000"/>
              <a:headEnd/>
              <a:tailEnd/>
            </a:ln>
          </p:spPr>
          <p:txBody>
            <a:bodyPr wrap="none" lIns="0" tIns="0" rIns="0" bIns="0">
              <a:spAutoFit/>
            </a:bodyPr>
            <a:lstStyle/>
            <a:p>
              <a:pPr algn="ctr"/>
              <a:r>
                <a:rPr lang="en-US" altLang="zh-CN" sz="1600"/>
                <a:t>Word 98 running</a:t>
              </a:r>
            </a:p>
            <a:p>
              <a:pPr algn="ctr"/>
              <a:r>
                <a:rPr lang="en-US" altLang="zh-CN" sz="1600"/>
                <a:t> on Win98</a:t>
              </a:r>
            </a:p>
          </p:txBody>
        </p:sp>
        <p:sp>
          <p:nvSpPr>
            <p:cNvPr id="265243" name="Line 21"/>
            <p:cNvSpPr>
              <a:spLocks noChangeShapeType="1"/>
            </p:cNvSpPr>
            <p:nvPr/>
          </p:nvSpPr>
          <p:spPr bwMode="auto">
            <a:xfrm>
              <a:off x="2928" y="1344"/>
              <a:ext cx="0" cy="144"/>
            </a:xfrm>
            <a:prstGeom prst="line">
              <a:avLst/>
            </a:prstGeom>
            <a:noFill/>
            <a:ln w="9525">
              <a:solidFill>
                <a:schemeClr val="tx1"/>
              </a:solidFill>
              <a:round/>
              <a:headEnd/>
              <a:tailEnd type="triangle" w="med" len="med"/>
            </a:ln>
          </p:spPr>
          <p:txBody>
            <a:bodyPr lIns="0" tIns="0" rIns="0" bIns="0" anchor="ctr"/>
            <a:lstStyle/>
            <a:p>
              <a:endParaRPr lang="zh-CN" altLang="en-US"/>
            </a:p>
          </p:txBody>
        </p:sp>
        <p:sp>
          <p:nvSpPr>
            <p:cNvPr id="265244" name="Line 22"/>
            <p:cNvSpPr>
              <a:spLocks noChangeShapeType="1"/>
            </p:cNvSpPr>
            <p:nvPr/>
          </p:nvSpPr>
          <p:spPr bwMode="auto">
            <a:xfrm>
              <a:off x="1776" y="1200"/>
              <a:ext cx="816" cy="528"/>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5" name="Line 23"/>
            <p:cNvSpPr>
              <a:spLocks noChangeShapeType="1"/>
            </p:cNvSpPr>
            <p:nvPr/>
          </p:nvSpPr>
          <p:spPr bwMode="auto">
            <a:xfrm>
              <a:off x="1728" y="1776"/>
              <a:ext cx="864" cy="48"/>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6" name="Line 24"/>
            <p:cNvSpPr>
              <a:spLocks noChangeShapeType="1"/>
            </p:cNvSpPr>
            <p:nvPr/>
          </p:nvSpPr>
          <p:spPr bwMode="auto">
            <a:xfrm flipV="1">
              <a:off x="1680" y="1920"/>
              <a:ext cx="912" cy="480"/>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7" name="Line 25"/>
            <p:cNvSpPr>
              <a:spLocks noChangeShapeType="1"/>
            </p:cNvSpPr>
            <p:nvPr/>
          </p:nvSpPr>
          <p:spPr bwMode="auto">
            <a:xfrm flipV="1">
              <a:off x="3264" y="1584"/>
              <a:ext cx="912" cy="192"/>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8" name="Line 26"/>
            <p:cNvSpPr>
              <a:spLocks noChangeShapeType="1"/>
            </p:cNvSpPr>
            <p:nvPr/>
          </p:nvSpPr>
          <p:spPr bwMode="auto">
            <a:xfrm>
              <a:off x="3264" y="1872"/>
              <a:ext cx="816" cy="480"/>
            </a:xfrm>
            <a:prstGeom prst="line">
              <a:avLst/>
            </a:prstGeom>
            <a:noFill/>
            <a:ln w="9525">
              <a:solidFill>
                <a:schemeClr val="tx1"/>
              </a:solidFill>
              <a:round/>
              <a:headEnd type="triangle" w="med" len="med"/>
              <a:tailEnd type="triangle" w="med" len="med"/>
            </a:ln>
          </p:spPr>
          <p:txBody>
            <a:bodyPr lIns="0" tIns="0" rIns="0" bIns="0" anchor="ctr"/>
            <a:lstStyle/>
            <a:p>
              <a:endParaRPr lang="zh-CN" altLang="en-US"/>
            </a:p>
          </p:txBody>
        </p:sp>
        <p:sp>
          <p:nvSpPr>
            <p:cNvPr id="265249" name="AutoShape 27"/>
            <p:cNvSpPr>
              <a:spLocks noChangeArrowheads="1"/>
            </p:cNvSpPr>
            <p:nvPr/>
          </p:nvSpPr>
          <p:spPr bwMode="auto">
            <a:xfrm>
              <a:off x="2928" y="2064"/>
              <a:ext cx="96" cy="528"/>
            </a:xfrm>
            <a:prstGeom prst="upDownArrow">
              <a:avLst>
                <a:gd name="adj1" fmla="val 50000"/>
                <a:gd name="adj2" fmla="val 110000"/>
              </a:avLst>
            </a:prstGeom>
            <a:solidFill>
              <a:schemeClr val="accent1"/>
            </a:solidFill>
            <a:ln w="9525" cap="rnd">
              <a:solidFill>
                <a:schemeClr val="accent1"/>
              </a:solidFill>
              <a:prstDash val="sysDot"/>
              <a:miter lim="800000"/>
              <a:headEnd/>
              <a:tailEnd/>
            </a:ln>
          </p:spPr>
          <p:txBody>
            <a:bodyPr wrap="none" anchor="ctr"/>
            <a:lstStyle/>
            <a:p>
              <a:endParaRPr lang="zh-CN" altLang="en-US"/>
            </a:p>
          </p:txBody>
        </p:sp>
        <p:sp>
          <p:nvSpPr>
            <p:cNvPr id="1627164" name="Text Box 28"/>
            <p:cNvSpPr txBox="1">
              <a:spLocks noChangeArrowheads="1"/>
            </p:cNvSpPr>
            <p:nvPr/>
          </p:nvSpPr>
          <p:spPr bwMode="auto">
            <a:xfrm>
              <a:off x="2592" y="2496"/>
              <a:ext cx="912" cy="784"/>
            </a:xfrm>
            <a:prstGeom prst="rect">
              <a:avLst/>
            </a:prstGeom>
            <a:noFill/>
            <a:ln w="9525">
              <a:noFill/>
              <a:miter lim="800000"/>
              <a:headEnd/>
              <a:tailEnd/>
            </a:ln>
            <a:effectLst/>
          </p:spPr>
          <p:txBody>
            <a:bodyPr>
              <a:spAutoFit/>
            </a:bodyPr>
            <a:lstStyle/>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Data.RTF</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Data.txt</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Tools</a:t>
              </a:r>
            </a:p>
          </p:txBody>
        </p:sp>
      </p:grpSp>
      <p:sp>
        <p:nvSpPr>
          <p:cNvPr id="265219" name="Line 29"/>
          <p:cNvSpPr>
            <a:spLocks noChangeShapeType="1"/>
          </p:cNvSpPr>
          <p:nvPr/>
        </p:nvSpPr>
        <p:spPr bwMode="auto">
          <a:xfrm>
            <a:off x="6248400" y="1219200"/>
            <a:ext cx="0" cy="5029200"/>
          </a:xfrm>
          <a:prstGeom prst="line">
            <a:avLst/>
          </a:prstGeom>
          <a:noFill/>
          <a:ln w="9525">
            <a:solidFill>
              <a:schemeClr val="accent1"/>
            </a:solidFill>
            <a:prstDash val="dash"/>
            <a:round/>
            <a:headEnd/>
            <a:tailEnd/>
          </a:ln>
        </p:spPr>
        <p:txBody>
          <a:bodyPr/>
          <a:lstStyle/>
          <a:p>
            <a:endParaRPr lang="zh-CN" altLang="en-US"/>
          </a:p>
        </p:txBody>
      </p:sp>
      <p:sp>
        <p:nvSpPr>
          <p:cNvPr id="265220" name="Line 30"/>
          <p:cNvSpPr>
            <a:spLocks noChangeShapeType="1"/>
          </p:cNvSpPr>
          <p:nvPr/>
        </p:nvSpPr>
        <p:spPr bwMode="auto">
          <a:xfrm flipH="1">
            <a:off x="4419600" y="5715000"/>
            <a:ext cx="1752600" cy="0"/>
          </a:xfrm>
          <a:prstGeom prst="line">
            <a:avLst/>
          </a:prstGeom>
          <a:noFill/>
          <a:ln w="9525">
            <a:solidFill>
              <a:schemeClr val="tx1"/>
            </a:solidFill>
            <a:prstDash val="dash"/>
            <a:round/>
            <a:headEnd/>
            <a:tailEnd type="triangle" w="med" len="med"/>
          </a:ln>
        </p:spPr>
        <p:txBody>
          <a:bodyPr/>
          <a:lstStyle/>
          <a:p>
            <a:endParaRPr lang="zh-CN" altLang="en-US"/>
          </a:p>
        </p:txBody>
      </p:sp>
      <p:sp>
        <p:nvSpPr>
          <p:cNvPr id="1627167" name="Text Box 31"/>
          <p:cNvSpPr txBox="1">
            <a:spLocks noChangeArrowheads="1"/>
          </p:cNvSpPr>
          <p:nvPr/>
        </p:nvSpPr>
        <p:spPr bwMode="auto">
          <a:xfrm>
            <a:off x="3352800" y="5486400"/>
            <a:ext cx="1219200" cy="366713"/>
          </a:xfrm>
          <a:prstGeom prst="rect">
            <a:avLst/>
          </a:prstGeom>
          <a:noFill/>
          <a:ln w="9525">
            <a:noFill/>
            <a:miter lim="800000"/>
            <a:headEnd/>
            <a:tailEnd/>
          </a:ln>
          <a:effectLst/>
        </p:spPr>
        <p:txBody>
          <a:bodyPr>
            <a:spAutoFit/>
          </a:bodyPr>
          <a:lstStyle/>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Must do</a:t>
            </a:r>
          </a:p>
        </p:txBody>
      </p:sp>
      <p:sp>
        <p:nvSpPr>
          <p:cNvPr id="265222" name="Line 32"/>
          <p:cNvSpPr>
            <a:spLocks noChangeShapeType="1"/>
          </p:cNvSpPr>
          <p:nvPr/>
        </p:nvSpPr>
        <p:spPr bwMode="auto">
          <a:xfrm>
            <a:off x="6400800" y="5715000"/>
            <a:ext cx="1828800" cy="0"/>
          </a:xfrm>
          <a:prstGeom prst="line">
            <a:avLst/>
          </a:prstGeom>
          <a:noFill/>
          <a:ln w="9525">
            <a:solidFill>
              <a:schemeClr val="tx1"/>
            </a:solidFill>
            <a:prstDash val="dash"/>
            <a:round/>
            <a:headEnd/>
            <a:tailEnd type="triangle" w="med" len="med"/>
          </a:ln>
        </p:spPr>
        <p:txBody>
          <a:bodyPr/>
          <a:lstStyle/>
          <a:p>
            <a:endParaRPr lang="zh-CN" altLang="en-US"/>
          </a:p>
        </p:txBody>
      </p:sp>
      <p:sp>
        <p:nvSpPr>
          <p:cNvPr id="1627169" name="Text Box 33"/>
          <p:cNvSpPr txBox="1">
            <a:spLocks noChangeArrowheads="1"/>
          </p:cNvSpPr>
          <p:nvPr/>
        </p:nvSpPr>
        <p:spPr bwMode="auto">
          <a:xfrm>
            <a:off x="6477000" y="5791200"/>
            <a:ext cx="2239963" cy="366713"/>
          </a:xfrm>
          <a:prstGeom prst="rect">
            <a:avLst/>
          </a:prstGeom>
          <a:noFill/>
          <a:ln w="9525">
            <a:noFill/>
            <a:miter lim="800000"/>
            <a:headEnd/>
            <a:tailEnd/>
          </a:ln>
          <a:effectLst/>
        </p:spPr>
        <p:txBody>
          <a:bodyPr wrap="none">
            <a:spAutoFit/>
          </a:bodyPr>
          <a:lstStyle/>
          <a:p>
            <a:pPr eaLnBrk="0" hangingPunct="0">
              <a:defRPr/>
            </a:pPr>
            <a:r>
              <a:rPr lang="en-US" altLang="zh-CN" dirty="0">
                <a:effectLst>
                  <a:outerShdw blurRad="38100" dist="38100" dir="2700000" algn="tl">
                    <a:srgbClr val="FFFFFF"/>
                  </a:outerShdw>
                </a:effectLst>
                <a:latin typeface="Verdana" pitchFamily="34" charset="0"/>
                <a:ea typeface="宋体" pitchFamily="2" charset="-122"/>
              </a:rPr>
              <a:t>Had better design</a:t>
            </a:r>
          </a:p>
        </p:txBody>
      </p:sp>
      <p:sp>
        <p:nvSpPr>
          <p:cNvPr id="1627170" name="Text Box 34"/>
          <p:cNvSpPr txBox="1">
            <a:spLocks noChangeArrowheads="1"/>
          </p:cNvSpPr>
          <p:nvPr/>
        </p:nvSpPr>
        <p:spPr bwMode="auto">
          <a:xfrm>
            <a:off x="533400" y="5105400"/>
            <a:ext cx="2590800" cy="1192213"/>
          </a:xfrm>
          <a:prstGeom prst="rect">
            <a:avLst/>
          </a:prstGeom>
          <a:noFill/>
          <a:ln w="9525">
            <a:noFill/>
            <a:miter lim="800000"/>
            <a:headEnd/>
            <a:tailEnd/>
          </a:ln>
          <a:effectLst/>
        </p:spPr>
        <p:txBody>
          <a:bodyPr>
            <a:spAutoFit/>
          </a:bodyPr>
          <a:lstStyle/>
          <a:p>
            <a:pPr algn="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Load old data</a:t>
            </a:r>
          </a:p>
          <a:p>
            <a:pPr algn="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Import old data</a:t>
            </a:r>
          </a:p>
          <a:p>
            <a:pPr algn="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Exchange new data</a:t>
            </a:r>
          </a:p>
        </p:txBody>
      </p:sp>
      <p:sp>
        <p:nvSpPr>
          <p:cNvPr id="265225" name="AutoShape 35"/>
          <p:cNvSpPr>
            <a:spLocks/>
          </p:cNvSpPr>
          <p:nvPr/>
        </p:nvSpPr>
        <p:spPr bwMode="auto">
          <a:xfrm>
            <a:off x="3048000" y="5181600"/>
            <a:ext cx="304800" cy="990600"/>
          </a:xfrm>
          <a:prstGeom prst="rightBrace">
            <a:avLst>
              <a:gd name="adj1" fmla="val 27083"/>
              <a:gd name="adj2" fmla="val 50000"/>
            </a:avLst>
          </a:prstGeom>
          <a:noFill/>
          <a:ln w="9525">
            <a:solidFill>
              <a:schemeClr val="tx1"/>
            </a:solidFill>
            <a:round/>
            <a:headEnd/>
            <a:tailEnd/>
          </a:ln>
        </p:spPr>
        <p:txBody>
          <a:bodyPr wrap="none" anchor="ctr"/>
          <a:lstStyle/>
          <a:p>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403350" y="260350"/>
            <a:ext cx="6338888" cy="685800"/>
          </a:xfrm>
        </p:spPr>
        <p:txBody>
          <a:bodyPr/>
          <a:lstStyle/>
          <a:p>
            <a:pPr algn="ctr" eaLnBrk="1" hangingPunct="1">
              <a:defRPr/>
            </a:pPr>
            <a:r>
              <a:rPr kumimoji="1" lang="zh-CN" altLang="en-US" sz="3600" b="1" dirty="0">
                <a:solidFill>
                  <a:srgbClr val="FFFF00"/>
                </a:solidFill>
                <a:latin typeface="+mn-lt"/>
                <a:ea typeface="+mn-ea"/>
              </a:rPr>
              <a:t>多个不同版本的测试</a:t>
            </a:r>
            <a:endParaRPr kumimoji="1" lang="en-US" altLang="zh-CN" sz="3600" b="1" dirty="0">
              <a:solidFill>
                <a:srgbClr val="FFFF00"/>
              </a:solidFill>
              <a:latin typeface="+mn-lt"/>
              <a:ea typeface="+mn-ea"/>
            </a:endParaRPr>
          </a:p>
        </p:txBody>
      </p:sp>
      <p:grpSp>
        <p:nvGrpSpPr>
          <p:cNvPr id="267266" name="Group 3"/>
          <p:cNvGrpSpPr>
            <a:grpSpLocks/>
          </p:cNvGrpSpPr>
          <p:nvPr/>
        </p:nvGrpSpPr>
        <p:grpSpPr bwMode="auto">
          <a:xfrm>
            <a:off x="609600" y="1600200"/>
            <a:ext cx="8153400" cy="2957513"/>
            <a:chOff x="384" y="1008"/>
            <a:chExt cx="5136" cy="1863"/>
          </a:xfrm>
        </p:grpSpPr>
        <p:sp>
          <p:nvSpPr>
            <p:cNvPr id="267270" name="Oval 4"/>
            <p:cNvSpPr>
              <a:spLocks noChangeArrowheads="1"/>
            </p:cNvSpPr>
            <p:nvPr/>
          </p:nvSpPr>
          <p:spPr bwMode="auto">
            <a:xfrm>
              <a:off x="1776" y="1824"/>
              <a:ext cx="2112" cy="576"/>
            </a:xfrm>
            <a:prstGeom prst="ellipse">
              <a:avLst/>
            </a:prstGeom>
            <a:noFill/>
            <a:ln w="9525">
              <a:solidFill>
                <a:schemeClr val="tx1"/>
              </a:solidFill>
              <a:round/>
              <a:headEnd/>
              <a:tailEnd/>
            </a:ln>
          </p:spPr>
          <p:txBody>
            <a:bodyPr wrap="none" lIns="0" tIns="0" rIns="0" bIns="0" anchor="ctr"/>
            <a:lstStyle/>
            <a:p>
              <a:endParaRPr lang="zh-CN" altLang="en-US"/>
            </a:p>
          </p:txBody>
        </p:sp>
        <p:sp>
          <p:nvSpPr>
            <p:cNvPr id="267271" name="Text Box 5"/>
            <p:cNvSpPr txBox="1">
              <a:spLocks noChangeArrowheads="1"/>
            </p:cNvSpPr>
            <p:nvPr/>
          </p:nvSpPr>
          <p:spPr bwMode="auto">
            <a:xfrm>
              <a:off x="1816" y="2018"/>
              <a:ext cx="1979" cy="174"/>
            </a:xfrm>
            <a:prstGeom prst="rect">
              <a:avLst/>
            </a:prstGeom>
            <a:noFill/>
            <a:ln w="9525">
              <a:noFill/>
              <a:miter lim="800000"/>
              <a:headEnd/>
              <a:tailEnd/>
            </a:ln>
          </p:spPr>
          <p:txBody>
            <a:bodyPr wrap="none" lIns="0" tIns="0" rIns="0" bIns="0">
              <a:spAutoFit/>
            </a:bodyPr>
            <a:lstStyle/>
            <a:p>
              <a:pPr algn="ctr"/>
              <a:r>
                <a:rPr lang="en-US" altLang="zh-CN">
                  <a:solidFill>
                    <a:srgbClr val="FF0000"/>
                  </a:solidFill>
                </a:rPr>
                <a:t>New Computing Platform 2010</a:t>
              </a:r>
            </a:p>
          </p:txBody>
        </p:sp>
        <p:sp>
          <p:nvSpPr>
            <p:cNvPr id="267272" name="Rectangle 6"/>
            <p:cNvSpPr>
              <a:spLocks noChangeArrowheads="1"/>
            </p:cNvSpPr>
            <p:nvPr/>
          </p:nvSpPr>
          <p:spPr bwMode="auto">
            <a:xfrm>
              <a:off x="384" y="2064"/>
              <a:ext cx="1104" cy="384"/>
            </a:xfrm>
            <a:prstGeom prst="rect">
              <a:avLst/>
            </a:prstGeom>
            <a:noFill/>
            <a:ln w="9525">
              <a:solidFill>
                <a:schemeClr val="tx1"/>
              </a:solidFill>
              <a:miter lim="800000"/>
              <a:headEnd/>
              <a:tailEnd/>
            </a:ln>
          </p:spPr>
          <p:txBody>
            <a:bodyPr wrap="none" lIns="0" tIns="0" rIns="0" bIns="0" anchor="ctr"/>
            <a:lstStyle/>
            <a:p>
              <a:endParaRPr lang="zh-CN" altLang="en-US"/>
            </a:p>
          </p:txBody>
        </p:sp>
        <p:sp>
          <p:nvSpPr>
            <p:cNvPr id="267273" name="Text Box 7"/>
            <p:cNvSpPr txBox="1">
              <a:spLocks noChangeArrowheads="1"/>
            </p:cNvSpPr>
            <p:nvPr/>
          </p:nvSpPr>
          <p:spPr bwMode="auto">
            <a:xfrm>
              <a:off x="480" y="2112"/>
              <a:ext cx="960" cy="268"/>
            </a:xfrm>
            <a:prstGeom prst="rect">
              <a:avLst/>
            </a:prstGeom>
            <a:noFill/>
            <a:ln w="9525">
              <a:noFill/>
              <a:miter lim="800000"/>
              <a:headEnd/>
              <a:tailEnd/>
            </a:ln>
          </p:spPr>
          <p:txBody>
            <a:bodyPr lIns="0" tIns="0" rIns="0" bIns="0">
              <a:spAutoFit/>
            </a:bodyPr>
            <a:lstStyle/>
            <a:p>
              <a:pPr algn="ctr"/>
              <a:r>
                <a:rPr lang="en-US" altLang="zh-CN" sz="1400"/>
                <a:t>Painting and Drawing Programs</a:t>
              </a:r>
            </a:p>
          </p:txBody>
        </p:sp>
        <p:sp>
          <p:nvSpPr>
            <p:cNvPr id="267274" name="Line 8"/>
            <p:cNvSpPr>
              <a:spLocks noChangeShapeType="1"/>
            </p:cNvSpPr>
            <p:nvPr/>
          </p:nvSpPr>
          <p:spPr bwMode="auto">
            <a:xfrm flipV="1">
              <a:off x="1488" y="2160"/>
              <a:ext cx="288" cy="96"/>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75" name="Rectangle 9"/>
            <p:cNvSpPr>
              <a:spLocks noChangeArrowheads="1"/>
            </p:cNvSpPr>
            <p:nvPr/>
          </p:nvSpPr>
          <p:spPr bwMode="auto">
            <a:xfrm>
              <a:off x="1056" y="1152"/>
              <a:ext cx="816" cy="240"/>
            </a:xfrm>
            <a:prstGeom prst="rect">
              <a:avLst/>
            </a:prstGeom>
            <a:noFill/>
            <a:ln w="9525">
              <a:solidFill>
                <a:schemeClr val="tx1"/>
              </a:solidFill>
              <a:miter lim="800000"/>
              <a:headEnd/>
              <a:tailEnd/>
            </a:ln>
          </p:spPr>
          <p:txBody>
            <a:bodyPr wrap="none" lIns="0" tIns="0" rIns="0" bIns="0" anchor="ctr"/>
            <a:lstStyle/>
            <a:p>
              <a:endParaRPr lang="zh-CN" altLang="en-US"/>
            </a:p>
          </p:txBody>
        </p:sp>
        <p:sp>
          <p:nvSpPr>
            <p:cNvPr id="267276" name="Text Box 10"/>
            <p:cNvSpPr txBox="1">
              <a:spLocks noChangeArrowheads="1"/>
            </p:cNvSpPr>
            <p:nvPr/>
          </p:nvSpPr>
          <p:spPr bwMode="auto">
            <a:xfrm>
              <a:off x="1200" y="1200"/>
              <a:ext cx="547" cy="154"/>
            </a:xfrm>
            <a:prstGeom prst="rect">
              <a:avLst/>
            </a:prstGeom>
            <a:noFill/>
            <a:ln w="9525">
              <a:noFill/>
              <a:miter lim="800000"/>
              <a:headEnd/>
              <a:tailEnd/>
            </a:ln>
          </p:spPr>
          <p:txBody>
            <a:bodyPr lIns="0" tIns="0" rIns="0" bIns="0">
              <a:spAutoFit/>
            </a:bodyPr>
            <a:lstStyle/>
            <a:p>
              <a:pPr algn="ctr"/>
              <a:r>
                <a:rPr lang="en-US" altLang="zh-CN" sz="1600"/>
                <a:t>Database</a:t>
              </a:r>
            </a:p>
          </p:txBody>
        </p:sp>
        <p:sp>
          <p:nvSpPr>
            <p:cNvPr id="267277" name="AutoShape 11"/>
            <p:cNvSpPr>
              <a:spLocks noChangeArrowheads="1"/>
            </p:cNvSpPr>
            <p:nvPr/>
          </p:nvSpPr>
          <p:spPr bwMode="auto">
            <a:xfrm>
              <a:off x="2352" y="1008"/>
              <a:ext cx="864" cy="336"/>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7278" name="Text Box 12"/>
            <p:cNvSpPr txBox="1">
              <a:spLocks noChangeArrowheads="1"/>
            </p:cNvSpPr>
            <p:nvPr/>
          </p:nvSpPr>
          <p:spPr bwMode="auto">
            <a:xfrm>
              <a:off x="2448" y="1008"/>
              <a:ext cx="640" cy="308"/>
            </a:xfrm>
            <a:prstGeom prst="rect">
              <a:avLst/>
            </a:prstGeom>
            <a:noFill/>
            <a:ln w="9525">
              <a:noFill/>
              <a:miter lim="800000"/>
              <a:headEnd/>
              <a:tailEnd/>
            </a:ln>
          </p:spPr>
          <p:txBody>
            <a:bodyPr lIns="0" tIns="0" rIns="0" bIns="0">
              <a:spAutoFit/>
            </a:bodyPr>
            <a:lstStyle/>
            <a:p>
              <a:pPr algn="ctr"/>
              <a:r>
                <a:rPr lang="en-US" altLang="zh-CN" sz="1600"/>
                <a:t>Word </a:t>
              </a:r>
            </a:p>
            <a:p>
              <a:pPr algn="ctr"/>
              <a:r>
                <a:rPr lang="en-US" altLang="zh-CN" sz="1600"/>
                <a:t>Processors</a:t>
              </a:r>
            </a:p>
          </p:txBody>
        </p:sp>
        <p:sp>
          <p:nvSpPr>
            <p:cNvPr id="267279" name="AutoShape 13"/>
            <p:cNvSpPr>
              <a:spLocks noChangeArrowheads="1"/>
            </p:cNvSpPr>
            <p:nvPr/>
          </p:nvSpPr>
          <p:spPr bwMode="auto">
            <a:xfrm>
              <a:off x="3627" y="1008"/>
              <a:ext cx="816" cy="319"/>
            </a:xfrm>
            <a:prstGeom prst="roundRect">
              <a:avLst>
                <a:gd name="adj" fmla="val 16667"/>
              </a:avLst>
            </a:prstGeom>
            <a:noFill/>
            <a:ln w="9525">
              <a:solidFill>
                <a:schemeClr val="tx1"/>
              </a:solidFill>
              <a:round/>
              <a:headEnd/>
              <a:tailEnd/>
            </a:ln>
          </p:spPr>
          <p:txBody>
            <a:bodyPr wrap="none" lIns="0" tIns="0" rIns="0" bIns="0" anchor="ctr"/>
            <a:lstStyle/>
            <a:p>
              <a:endParaRPr lang="zh-CN" altLang="en-US"/>
            </a:p>
          </p:txBody>
        </p:sp>
        <p:sp>
          <p:nvSpPr>
            <p:cNvPr id="267280" name="Text Box 14"/>
            <p:cNvSpPr txBox="1">
              <a:spLocks noChangeArrowheads="1"/>
            </p:cNvSpPr>
            <p:nvPr/>
          </p:nvSpPr>
          <p:spPr bwMode="auto">
            <a:xfrm>
              <a:off x="3648" y="1008"/>
              <a:ext cx="725" cy="308"/>
            </a:xfrm>
            <a:prstGeom prst="rect">
              <a:avLst/>
            </a:prstGeom>
            <a:noFill/>
            <a:ln w="9525">
              <a:noFill/>
              <a:miter lim="800000"/>
              <a:headEnd/>
              <a:tailEnd/>
            </a:ln>
          </p:spPr>
          <p:txBody>
            <a:bodyPr lIns="0" tIns="0" rIns="0" bIns="0">
              <a:spAutoFit/>
            </a:bodyPr>
            <a:lstStyle/>
            <a:p>
              <a:pPr algn="ctr"/>
              <a:r>
                <a:rPr lang="en-US" altLang="zh-CN" sz="1600"/>
                <a:t>Spreadsheet</a:t>
              </a:r>
            </a:p>
            <a:p>
              <a:pPr algn="ctr"/>
              <a:r>
                <a:rPr lang="en-US" altLang="zh-CN" sz="1600"/>
                <a:t>Programs</a:t>
              </a:r>
            </a:p>
          </p:txBody>
        </p:sp>
        <p:sp>
          <p:nvSpPr>
            <p:cNvPr id="267281" name="Rectangle 15"/>
            <p:cNvSpPr>
              <a:spLocks noChangeArrowheads="1"/>
            </p:cNvSpPr>
            <p:nvPr/>
          </p:nvSpPr>
          <p:spPr bwMode="auto">
            <a:xfrm>
              <a:off x="4608" y="1440"/>
              <a:ext cx="720" cy="288"/>
            </a:xfrm>
            <a:prstGeom prst="rect">
              <a:avLst/>
            </a:prstGeom>
            <a:noFill/>
            <a:ln w="9525">
              <a:solidFill>
                <a:schemeClr val="tx1"/>
              </a:solidFill>
              <a:miter lim="800000"/>
              <a:headEnd/>
              <a:tailEnd/>
            </a:ln>
          </p:spPr>
          <p:txBody>
            <a:bodyPr wrap="none" lIns="0" tIns="0" rIns="0" bIns="0" anchor="ctr"/>
            <a:lstStyle/>
            <a:p>
              <a:endParaRPr lang="zh-CN" altLang="en-US"/>
            </a:p>
          </p:txBody>
        </p:sp>
        <p:sp>
          <p:nvSpPr>
            <p:cNvPr id="267282" name="Text Box 16"/>
            <p:cNvSpPr txBox="1">
              <a:spLocks noChangeArrowheads="1"/>
            </p:cNvSpPr>
            <p:nvPr/>
          </p:nvSpPr>
          <p:spPr bwMode="auto">
            <a:xfrm>
              <a:off x="4715" y="1540"/>
              <a:ext cx="464" cy="173"/>
            </a:xfrm>
            <a:prstGeom prst="rect">
              <a:avLst/>
            </a:prstGeom>
            <a:noFill/>
            <a:ln w="9525">
              <a:noFill/>
              <a:miter lim="800000"/>
              <a:headEnd/>
              <a:tailEnd/>
            </a:ln>
          </p:spPr>
          <p:txBody>
            <a:bodyPr wrap="none" lIns="0" tIns="0" rIns="0" bIns="0">
              <a:spAutoFit/>
            </a:bodyPr>
            <a:lstStyle/>
            <a:p>
              <a:pPr algn="ctr"/>
              <a:r>
                <a:rPr lang="en-US" altLang="zh-CN"/>
                <a:t>Games</a:t>
              </a:r>
            </a:p>
          </p:txBody>
        </p:sp>
        <p:sp>
          <p:nvSpPr>
            <p:cNvPr id="267283" name="Rectangle 17"/>
            <p:cNvSpPr>
              <a:spLocks noChangeArrowheads="1"/>
            </p:cNvSpPr>
            <p:nvPr/>
          </p:nvSpPr>
          <p:spPr bwMode="auto">
            <a:xfrm>
              <a:off x="4176" y="1872"/>
              <a:ext cx="1344" cy="432"/>
            </a:xfrm>
            <a:prstGeom prst="rect">
              <a:avLst/>
            </a:prstGeom>
            <a:noFill/>
            <a:ln w="9525">
              <a:solidFill>
                <a:schemeClr val="tx1"/>
              </a:solidFill>
              <a:miter lim="800000"/>
              <a:headEnd/>
              <a:tailEnd/>
            </a:ln>
          </p:spPr>
          <p:txBody>
            <a:bodyPr wrap="none" lIns="0" tIns="0" rIns="0" bIns="0" anchor="ctr"/>
            <a:lstStyle/>
            <a:p>
              <a:endParaRPr lang="zh-CN" altLang="en-US"/>
            </a:p>
          </p:txBody>
        </p:sp>
        <p:sp>
          <p:nvSpPr>
            <p:cNvPr id="267284" name="Text Box 18"/>
            <p:cNvSpPr txBox="1">
              <a:spLocks noChangeArrowheads="1"/>
            </p:cNvSpPr>
            <p:nvPr/>
          </p:nvSpPr>
          <p:spPr bwMode="auto">
            <a:xfrm>
              <a:off x="4224" y="2016"/>
              <a:ext cx="1258" cy="154"/>
            </a:xfrm>
            <a:prstGeom prst="rect">
              <a:avLst/>
            </a:prstGeom>
            <a:noFill/>
            <a:ln w="9525">
              <a:noFill/>
              <a:miter lim="800000"/>
              <a:headEnd/>
              <a:tailEnd/>
            </a:ln>
          </p:spPr>
          <p:txBody>
            <a:bodyPr wrap="none" lIns="0" tIns="0" rIns="0" bIns="0">
              <a:spAutoFit/>
            </a:bodyPr>
            <a:lstStyle/>
            <a:p>
              <a:pPr algn="ctr"/>
              <a:r>
                <a:rPr lang="en-US" altLang="zh-CN" sz="1600"/>
                <a:t>Educational Programs</a:t>
              </a:r>
            </a:p>
          </p:txBody>
        </p:sp>
        <p:sp>
          <p:nvSpPr>
            <p:cNvPr id="267285" name="Line 19"/>
            <p:cNvSpPr>
              <a:spLocks noChangeShapeType="1"/>
            </p:cNvSpPr>
            <p:nvPr/>
          </p:nvSpPr>
          <p:spPr bwMode="auto">
            <a:xfrm>
              <a:off x="1488" y="1392"/>
              <a:ext cx="528" cy="528"/>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6" name="Line 20"/>
            <p:cNvSpPr>
              <a:spLocks noChangeShapeType="1"/>
            </p:cNvSpPr>
            <p:nvPr/>
          </p:nvSpPr>
          <p:spPr bwMode="auto">
            <a:xfrm>
              <a:off x="2784" y="1344"/>
              <a:ext cx="0" cy="480"/>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7" name="Line 21"/>
            <p:cNvSpPr>
              <a:spLocks noChangeShapeType="1"/>
            </p:cNvSpPr>
            <p:nvPr/>
          </p:nvSpPr>
          <p:spPr bwMode="auto">
            <a:xfrm flipH="1">
              <a:off x="3408" y="1344"/>
              <a:ext cx="576" cy="528"/>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8" name="Line 22"/>
            <p:cNvSpPr>
              <a:spLocks noChangeShapeType="1"/>
            </p:cNvSpPr>
            <p:nvPr/>
          </p:nvSpPr>
          <p:spPr bwMode="auto">
            <a:xfrm flipH="1">
              <a:off x="3744" y="1584"/>
              <a:ext cx="864" cy="384"/>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89" name="Line 23"/>
            <p:cNvSpPr>
              <a:spLocks noChangeShapeType="1"/>
            </p:cNvSpPr>
            <p:nvPr/>
          </p:nvSpPr>
          <p:spPr bwMode="auto">
            <a:xfrm>
              <a:off x="3888" y="2112"/>
              <a:ext cx="288" cy="0"/>
            </a:xfrm>
            <a:prstGeom prst="line">
              <a:avLst/>
            </a:prstGeom>
            <a:noFill/>
            <a:ln w="19050">
              <a:solidFill>
                <a:schemeClr val="accent1"/>
              </a:solidFill>
              <a:round/>
              <a:headEnd type="triangle" w="med" len="med"/>
              <a:tailEnd type="triangle" w="med" len="med"/>
            </a:ln>
          </p:spPr>
          <p:txBody>
            <a:bodyPr lIns="0" tIns="0" rIns="0" bIns="0" anchor="ctr"/>
            <a:lstStyle/>
            <a:p>
              <a:endParaRPr lang="zh-CN" altLang="en-US"/>
            </a:p>
          </p:txBody>
        </p:sp>
        <p:sp>
          <p:nvSpPr>
            <p:cNvPr id="267290" name="Rectangle 24"/>
            <p:cNvSpPr>
              <a:spLocks noChangeArrowheads="1"/>
            </p:cNvSpPr>
            <p:nvPr/>
          </p:nvSpPr>
          <p:spPr bwMode="auto">
            <a:xfrm>
              <a:off x="2208" y="2640"/>
              <a:ext cx="1395" cy="231"/>
            </a:xfrm>
            <a:prstGeom prst="rect">
              <a:avLst/>
            </a:prstGeom>
            <a:noFill/>
            <a:ln w="9525">
              <a:noFill/>
              <a:miter lim="800000"/>
              <a:headEnd/>
              <a:tailEnd/>
            </a:ln>
          </p:spPr>
          <p:txBody>
            <a:bodyPr wrap="none">
              <a:spAutoFit/>
            </a:bodyPr>
            <a:lstStyle/>
            <a:p>
              <a:pPr eaLnBrk="0" hangingPunct="0"/>
              <a:r>
                <a:rPr lang="en-US" altLang="zh-CN">
                  <a:latin typeface="Verdana" pitchFamily="34" charset="0"/>
                </a:rPr>
                <a:t>Compatibility test</a:t>
              </a:r>
              <a:endParaRPr lang="zh-CN" altLang="en-US">
                <a:latin typeface="Verdana" pitchFamily="34" charset="0"/>
              </a:endParaRPr>
            </a:p>
          </p:txBody>
        </p:sp>
        <p:sp>
          <p:nvSpPr>
            <p:cNvPr id="267291" name="AutoShape 25"/>
            <p:cNvSpPr>
              <a:spLocks noChangeArrowheads="1"/>
            </p:cNvSpPr>
            <p:nvPr/>
          </p:nvSpPr>
          <p:spPr bwMode="auto">
            <a:xfrm>
              <a:off x="2736" y="2256"/>
              <a:ext cx="144" cy="432"/>
            </a:xfrm>
            <a:prstGeom prst="up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grpSp>
      <p:sp>
        <p:nvSpPr>
          <p:cNvPr id="1629210" name="Text Box 26"/>
          <p:cNvSpPr txBox="1">
            <a:spLocks noChangeArrowheads="1"/>
          </p:cNvSpPr>
          <p:nvPr/>
        </p:nvSpPr>
        <p:spPr bwMode="auto">
          <a:xfrm>
            <a:off x="3429000" y="4876800"/>
            <a:ext cx="5029200" cy="1604963"/>
          </a:xfrm>
          <a:prstGeom prst="rect">
            <a:avLst/>
          </a:prstGeom>
          <a:noFill/>
          <a:ln w="9525">
            <a:noFill/>
            <a:miter lim="800000"/>
            <a:headEnd/>
            <a:tailEnd/>
          </a:ln>
          <a:effectLst/>
        </p:spPr>
        <p:txBody>
          <a:bodyPr>
            <a:spAutoFit/>
          </a:bodyPr>
          <a:lstStyle/>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Popularity: </a:t>
            </a:r>
            <a:r>
              <a:rPr lang="en-US" altLang="zh-CN" sz="1600">
                <a:latin typeface="Arial" pitchFamily="34" charset="0"/>
                <a:ea typeface="宋体" pitchFamily="2" charset="-122"/>
              </a:rPr>
              <a:t>Top 100 or 1000 based on sales dada</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Age: </a:t>
            </a:r>
            <a:r>
              <a:rPr lang="en-US" altLang="zh-CN" sz="1600">
                <a:latin typeface="Arial" pitchFamily="34" charset="0"/>
                <a:ea typeface="宋体" pitchFamily="2" charset="-122"/>
              </a:rPr>
              <a:t>&lt;3-year old</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Type: </a:t>
            </a:r>
            <a:r>
              <a:rPr lang="en-US" altLang="zh-CN" sz="1600">
                <a:latin typeface="Arial" pitchFamily="34" charset="0"/>
                <a:ea typeface="宋体" pitchFamily="2" charset="-122"/>
              </a:rPr>
              <a:t>break into types: DB, Word, Graph, </a:t>
            </a:r>
            <a:r>
              <a:rPr lang="en-US" altLang="zh-CN" sz="1600">
                <a:latin typeface="Verdana"/>
                <a:ea typeface="宋体" pitchFamily="2" charset="-122"/>
              </a:rPr>
              <a:t>…</a:t>
            </a:r>
            <a:r>
              <a:rPr lang="en-US" altLang="zh-CN">
                <a:effectLst>
                  <a:outerShdw blurRad="38100" dist="38100" dir="2700000" algn="tl">
                    <a:srgbClr val="FFFFFF"/>
                  </a:outerShdw>
                </a:effectLst>
                <a:latin typeface="Verdana" pitchFamily="34" charset="0"/>
                <a:ea typeface="宋体" pitchFamily="2" charset="-122"/>
              </a:rPr>
              <a:t> </a:t>
            </a:r>
          </a:p>
          <a:p>
            <a:pPr eaLnBrk="0" hangingPunct="0">
              <a:spcBef>
                <a:spcPct val="50000"/>
              </a:spcBef>
              <a:defRPr/>
            </a:pPr>
            <a:r>
              <a:rPr lang="en-US" altLang="zh-CN">
                <a:effectLst>
                  <a:outerShdw blurRad="38100" dist="38100" dir="2700000" algn="tl">
                    <a:srgbClr val="FFFFFF"/>
                  </a:outerShdw>
                </a:effectLst>
                <a:latin typeface="Verdana" pitchFamily="34" charset="0"/>
                <a:ea typeface="宋体" pitchFamily="2" charset="-122"/>
              </a:rPr>
              <a:t>Manufacturer</a:t>
            </a:r>
          </a:p>
        </p:txBody>
      </p:sp>
      <p:sp>
        <p:nvSpPr>
          <p:cNvPr id="1629211" name="Text Box 27"/>
          <p:cNvSpPr txBox="1">
            <a:spLocks noChangeArrowheads="1"/>
          </p:cNvSpPr>
          <p:nvPr/>
        </p:nvSpPr>
        <p:spPr bwMode="auto">
          <a:xfrm>
            <a:off x="685800" y="5257800"/>
            <a:ext cx="2438400" cy="779463"/>
          </a:xfrm>
          <a:prstGeom prst="rect">
            <a:avLst/>
          </a:prstGeom>
          <a:noFill/>
          <a:ln w="9525">
            <a:noFill/>
            <a:miter lim="800000"/>
            <a:headEnd/>
            <a:tailEnd/>
          </a:ln>
          <a:effectLst/>
        </p:spPr>
        <p:txBody>
          <a:bodyPr>
            <a:spAutoFit/>
          </a:bodyPr>
          <a:lstStyle/>
          <a:p>
            <a:pPr algn="r" eaLnBrk="0" hangingPunct="0">
              <a:spcBef>
                <a:spcPct val="50000"/>
              </a:spcBef>
              <a:defRPr/>
            </a:pPr>
            <a:r>
              <a:rPr lang="en-US" altLang="zh-CN">
                <a:solidFill>
                  <a:schemeClr val="folHlink"/>
                </a:solidFill>
                <a:effectLst>
                  <a:outerShdw blurRad="38100" dist="38100" dir="2700000" algn="tl">
                    <a:srgbClr val="000000"/>
                  </a:outerShdw>
                </a:effectLst>
                <a:latin typeface="Verdana" pitchFamily="34" charset="0"/>
                <a:ea typeface="宋体" pitchFamily="2" charset="-122"/>
              </a:rPr>
              <a:t>Criteria to </a:t>
            </a:r>
          </a:p>
          <a:p>
            <a:pPr algn="r" eaLnBrk="0" hangingPunct="0">
              <a:spcBef>
                <a:spcPct val="50000"/>
              </a:spcBef>
              <a:defRPr/>
            </a:pPr>
            <a:r>
              <a:rPr lang="en-US" altLang="zh-CN">
                <a:solidFill>
                  <a:schemeClr val="folHlink"/>
                </a:solidFill>
                <a:effectLst>
                  <a:outerShdw blurRad="38100" dist="38100" dir="2700000" algn="tl">
                    <a:srgbClr val="000000"/>
                  </a:outerShdw>
                </a:effectLst>
                <a:latin typeface="Verdana" pitchFamily="34" charset="0"/>
                <a:ea typeface="宋体" pitchFamily="2" charset="-122"/>
              </a:rPr>
              <a:t>Choose programs</a:t>
            </a:r>
          </a:p>
        </p:txBody>
      </p:sp>
      <p:sp>
        <p:nvSpPr>
          <p:cNvPr id="267269" name="AutoShape 28"/>
          <p:cNvSpPr>
            <a:spLocks/>
          </p:cNvSpPr>
          <p:nvPr/>
        </p:nvSpPr>
        <p:spPr bwMode="auto">
          <a:xfrm>
            <a:off x="3124200" y="5029200"/>
            <a:ext cx="228600" cy="1295400"/>
          </a:xfrm>
          <a:prstGeom prst="leftBrace">
            <a:avLst>
              <a:gd name="adj1" fmla="val 47222"/>
              <a:gd name="adj2" fmla="val 50000"/>
            </a:avLst>
          </a:prstGeom>
          <a:noFill/>
          <a:ln w="9525">
            <a:solidFill>
              <a:schemeClr val="tx1"/>
            </a:solidFill>
            <a:round/>
            <a:headEnd/>
            <a:tailEnd/>
          </a:ln>
        </p:spPr>
        <p:txBody>
          <a:bodyPr wrap="none" anchor="ctr"/>
          <a:lstStyle/>
          <a:p>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476375" y="260350"/>
            <a:ext cx="6407150" cy="720725"/>
          </a:xfrm>
        </p:spPr>
        <p:txBody>
          <a:bodyPr/>
          <a:lstStyle/>
          <a:p>
            <a:pPr algn="ctr" eaLnBrk="1" hangingPunct="1">
              <a:defRPr/>
            </a:pPr>
            <a:r>
              <a:rPr kumimoji="1" lang="zh-CN" altLang="en-US" sz="3600" b="1" dirty="0">
                <a:solidFill>
                  <a:srgbClr val="FFFF00"/>
                </a:solidFill>
                <a:latin typeface="+mn-lt"/>
                <a:ea typeface="+mn-ea"/>
              </a:rPr>
              <a:t>多版本的测试</a:t>
            </a:r>
          </a:p>
        </p:txBody>
      </p:sp>
      <p:sp>
        <p:nvSpPr>
          <p:cNvPr id="26627" name="Rectangle 3"/>
          <p:cNvSpPr>
            <a:spLocks noChangeArrowheads="1"/>
          </p:cNvSpPr>
          <p:nvPr/>
        </p:nvSpPr>
        <p:spPr bwMode="auto">
          <a:xfrm>
            <a:off x="719138" y="1952625"/>
            <a:ext cx="7848600" cy="3875088"/>
          </a:xfrm>
          <a:prstGeom prst="rect">
            <a:avLst/>
          </a:prstGeom>
          <a:noFill/>
          <a:ln w="9525">
            <a:noFill/>
            <a:miter lim="800000"/>
            <a:headEnd/>
            <a:tailEnd/>
          </a:ln>
        </p:spPr>
        <p:txBody>
          <a:bodyPr>
            <a:spAutoFit/>
          </a:bodyPr>
          <a:lstStyle/>
          <a:p>
            <a:pPr>
              <a:lnSpc>
                <a:spcPct val="130000"/>
              </a:lnSpc>
              <a:spcBef>
                <a:spcPct val="50000"/>
              </a:spcBef>
              <a:defRPr/>
            </a:pPr>
            <a:r>
              <a:rPr lang="zh-CN" altLang="en-US" sz="2400" i="0" dirty="0">
                <a:ea typeface="宋体" pitchFamily="2" charset="-122"/>
              </a:rPr>
              <a:t>需要对所有可能的软件组合等价分配，验证软件之间正确交互的最小有效集合</a:t>
            </a:r>
            <a:r>
              <a:rPr lang="zh-CN" altLang="en-US" sz="2800" b="1" dirty="0">
                <a:ea typeface="宋体" pitchFamily="2" charset="-122"/>
              </a:rPr>
              <a:t>。</a:t>
            </a:r>
            <a:r>
              <a:rPr lang="zh-CN" altLang="en-US" dirty="0">
                <a:ea typeface="宋体" pitchFamily="2" charset="-122"/>
              </a:rPr>
              <a:t> </a:t>
            </a:r>
            <a:endParaRPr lang="zh-CN" altLang="en-US" sz="2800" b="1" dirty="0">
              <a:ea typeface="宋体" pitchFamily="2" charset="-122"/>
            </a:endParaRPr>
          </a:p>
          <a:p>
            <a:pPr marL="457200" indent="-457200">
              <a:defRPr/>
            </a:pPr>
            <a:endParaRPr lang="zh-CN" altLang="en-US" sz="2400" b="1" dirty="0">
              <a:ea typeface="宋体" pitchFamily="2" charset="-122"/>
            </a:endParaRPr>
          </a:p>
          <a:p>
            <a:pPr marL="457200" indent="-457200">
              <a:defRPr/>
            </a:pPr>
            <a:r>
              <a:rPr lang="zh-CN" altLang="en-US" sz="2400" b="1" dirty="0">
                <a:ea typeface="宋体" pitchFamily="2" charset="-122"/>
              </a:rPr>
              <a:t>通常的做法：</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将软件分类。例如：字处理，电子表格，数据库，图形处理，游戏等。从每种类型中选择部分测试软件</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按软件的流行程度选择较流行的软件</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按年份，选取一定年份内的程序和版本</a:t>
            </a:r>
          </a:p>
        </p:txBody>
      </p:sp>
    </p:spTree>
  </p:cSld>
  <p:clrMapOvr>
    <a:masterClrMapping/>
  </p:clrMapOvr>
  <p:transition>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14400" y="277813"/>
            <a:ext cx="7772400" cy="847725"/>
          </a:xfrm>
        </p:spPr>
        <p:txBody>
          <a:bodyPr/>
          <a:lstStyle/>
          <a:p>
            <a:pPr algn="ctr" eaLnBrk="1" hangingPunct="1">
              <a:defRPr/>
            </a:pPr>
            <a:r>
              <a:rPr kumimoji="1" lang="zh-CN" altLang="en-US" sz="3600" b="1" dirty="0">
                <a:solidFill>
                  <a:srgbClr val="FFFF00"/>
                </a:solidFill>
                <a:latin typeface="+mn-lt"/>
                <a:ea typeface="+mn-ea"/>
              </a:rPr>
              <a:t>例</a:t>
            </a:r>
            <a:r>
              <a:rPr kumimoji="1" lang="en-US" altLang="zh-CN" sz="3600" b="1" dirty="0">
                <a:solidFill>
                  <a:srgbClr val="FFFF00"/>
                </a:solidFill>
                <a:latin typeface="+mn-lt"/>
                <a:ea typeface="+mn-ea"/>
              </a:rPr>
              <a:t>: </a:t>
            </a:r>
            <a:r>
              <a:rPr kumimoji="1" lang="zh-CN" altLang="en-US" sz="3600" b="1" dirty="0">
                <a:solidFill>
                  <a:srgbClr val="FFFF00"/>
                </a:solidFill>
                <a:latin typeface="+mn-lt"/>
                <a:ea typeface="+mn-ea"/>
              </a:rPr>
              <a:t>设计测试矩阵表</a:t>
            </a:r>
          </a:p>
        </p:txBody>
      </p:sp>
      <p:sp>
        <p:nvSpPr>
          <p:cNvPr id="271362" name="Rectangle 3"/>
          <p:cNvSpPr>
            <a:spLocks noChangeArrowheads="1"/>
          </p:cNvSpPr>
          <p:nvPr/>
        </p:nvSpPr>
        <p:spPr bwMode="auto">
          <a:xfrm>
            <a:off x="755650" y="1736725"/>
            <a:ext cx="7848600" cy="822325"/>
          </a:xfrm>
          <a:prstGeom prst="rect">
            <a:avLst/>
          </a:prstGeom>
          <a:noFill/>
          <a:ln w="9525">
            <a:noFill/>
            <a:miter lim="800000"/>
            <a:headEnd/>
            <a:tailEnd/>
          </a:ln>
        </p:spPr>
        <p:txBody>
          <a:bodyPr>
            <a:spAutoFit/>
          </a:bodyPr>
          <a:lstStyle/>
          <a:p>
            <a:pPr>
              <a:spcBef>
                <a:spcPct val="50000"/>
              </a:spcBef>
            </a:pPr>
            <a:r>
              <a:rPr lang="zh-CN" altLang="en-US" sz="2400" b="1"/>
              <a:t>每一个浏览器和版本支持的特性上都有细微的差别，在不同的操作系统上表现也有所不同。</a:t>
            </a:r>
            <a:r>
              <a:rPr lang="zh-CN" altLang="en-US"/>
              <a:t> </a:t>
            </a:r>
            <a:endParaRPr lang="zh-CN" altLang="en-US" sz="2800" b="1"/>
          </a:p>
        </p:txBody>
      </p:sp>
      <p:graphicFrame>
        <p:nvGraphicFramePr>
          <p:cNvPr id="1584595" name="Group 467"/>
          <p:cNvGraphicFramePr>
            <a:graphicFrameLocks noGrp="1"/>
          </p:cNvGraphicFramePr>
          <p:nvPr>
            <p:ph idx="1"/>
          </p:nvPr>
        </p:nvGraphicFramePr>
        <p:xfrm>
          <a:off x="792163" y="2816225"/>
          <a:ext cx="7751762" cy="3530600"/>
        </p:xfrm>
        <a:graphic>
          <a:graphicData uri="http://schemas.openxmlformats.org/drawingml/2006/table">
            <a:tbl>
              <a:tblPr/>
              <a:tblGrid>
                <a:gridCol w="858837">
                  <a:extLst>
                    <a:ext uri="{9D8B030D-6E8A-4147-A177-3AD203B41FA5}">
                      <a16:colId xmlns:a16="http://schemas.microsoft.com/office/drawing/2014/main" val="20000"/>
                    </a:ext>
                  </a:extLst>
                </a:gridCol>
                <a:gridCol w="858838">
                  <a:extLst>
                    <a:ext uri="{9D8B030D-6E8A-4147-A177-3AD203B41FA5}">
                      <a16:colId xmlns:a16="http://schemas.microsoft.com/office/drawing/2014/main" val="20001"/>
                    </a:ext>
                  </a:extLst>
                </a:gridCol>
                <a:gridCol w="862012">
                  <a:extLst>
                    <a:ext uri="{9D8B030D-6E8A-4147-A177-3AD203B41FA5}">
                      <a16:colId xmlns:a16="http://schemas.microsoft.com/office/drawing/2014/main" val="20002"/>
                    </a:ext>
                  </a:extLst>
                </a:gridCol>
                <a:gridCol w="860425">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gridCol w="774700">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gridCol w="860425">
                  <a:extLst>
                    <a:ext uri="{9D8B030D-6E8A-4147-A177-3AD203B41FA5}">
                      <a16:colId xmlns:a16="http://schemas.microsoft.com/office/drawing/2014/main" val="20007"/>
                    </a:ext>
                  </a:extLst>
                </a:gridCol>
                <a:gridCol w="862012">
                  <a:extLst>
                    <a:ext uri="{9D8B030D-6E8A-4147-A177-3AD203B41FA5}">
                      <a16:colId xmlns:a16="http://schemas.microsoft.com/office/drawing/2014/main" val="20008"/>
                    </a:ext>
                  </a:extLst>
                </a:gridCol>
              </a:tblGrid>
              <a:tr h="4413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rPr>
                        <a:t>PC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rPr>
                        <a:t>Unix/Mac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413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WinNT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Win 2K</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Win XP</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Win7</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rPr>
                        <a:t>Solaris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rPr>
                        <a:t>HP-UX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Linux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rPr>
                        <a:t>OS 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IE6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IE8</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IE9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Firefox</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GB"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Safari</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defRPr/>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13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en-US" sz="2000" b="0" i="0" u="none" strike="noStrike" cap="none" normalizeH="0" baseline="0" dirty="0">
                        <a:ln>
                          <a:noFill/>
                        </a:ln>
                        <a:solidFill>
                          <a:schemeClr val="tx1"/>
                        </a:solidFill>
                        <a:effectLst/>
                        <a:latin typeface="Arial" pitchFamily="34" charset="0"/>
                        <a:ea typeface="宋体"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algn="ctr" eaLnBrk="1" hangingPunct="1">
              <a:defRPr/>
            </a:pPr>
            <a:r>
              <a:rPr lang="en-US" altLang="zh-CN" sz="3200" dirty="0">
                <a:solidFill>
                  <a:srgbClr val="FF0000"/>
                </a:solidFill>
                <a:latin typeface="+mj-ea"/>
              </a:rPr>
              <a:t>6.3 </a:t>
            </a:r>
            <a:r>
              <a:rPr lang="zh-CN" altLang="en-US" sz="3200" dirty="0">
                <a:solidFill>
                  <a:srgbClr val="FF0000"/>
                </a:solidFill>
                <a:latin typeface="+mj-ea"/>
              </a:rPr>
              <a:t>性能测试 </a:t>
            </a:r>
          </a:p>
        </p:txBody>
      </p:sp>
      <p:sp>
        <p:nvSpPr>
          <p:cNvPr id="3" name="文本占位符 2"/>
          <p:cNvSpPr>
            <a:spLocks noGrp="1"/>
          </p:cNvSpPr>
          <p:nvPr>
            <p:ph type="body" idx="1"/>
          </p:nvPr>
        </p:nvSpPr>
        <p:spPr/>
        <p:txBody>
          <a:bodyPr/>
          <a:lstStyle/>
          <a:p>
            <a:endParaRPr lang="zh-CN" altLang="en-US"/>
          </a:p>
        </p:txBody>
      </p:sp>
      <p:pic>
        <p:nvPicPr>
          <p:cNvPr id="38915" name="Picture 6" descr="http://t1.gstatic.com/images?q=tbn:ANd9GcTBA9-uSzWyKt8DlyOK6UhNXvxbNGeqTr6bHYLQX0LuO4dB-aXN"/>
          <p:cNvPicPr>
            <a:picLocks noChangeAspect="1" noChangeArrowheads="1"/>
          </p:cNvPicPr>
          <p:nvPr/>
        </p:nvPicPr>
        <p:blipFill>
          <a:blip r:embed="rId3" cstate="print"/>
          <a:srcRect/>
          <a:stretch>
            <a:fillRect/>
          </a:stretch>
        </p:blipFill>
        <p:spPr bwMode="auto">
          <a:xfrm>
            <a:off x="755650" y="1665288"/>
            <a:ext cx="2105025" cy="19050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a:xfrm>
            <a:off x="1476375" y="366713"/>
            <a:ext cx="6096000" cy="561975"/>
          </a:xfrm>
        </p:spPr>
        <p:txBody>
          <a:bodyPr/>
          <a:lstStyle/>
          <a:p>
            <a:pPr algn="ctr" eaLnBrk="1" hangingPunct="1"/>
            <a:r>
              <a:rPr kumimoji="1" lang="zh-CN" altLang="en-US" sz="3600" b="1">
                <a:solidFill>
                  <a:srgbClr val="FFFF00"/>
                </a:solidFill>
                <a:ea typeface="楷体_GB2312"/>
                <a:cs typeface="楷体_GB2312"/>
              </a:rPr>
              <a:t>什么是性能测试？</a:t>
            </a:r>
          </a:p>
        </p:txBody>
      </p:sp>
      <p:sp>
        <p:nvSpPr>
          <p:cNvPr id="43010" name="矩形 3"/>
          <p:cNvSpPr>
            <a:spLocks noChangeArrowheads="1"/>
          </p:cNvSpPr>
          <p:nvPr/>
        </p:nvSpPr>
        <p:spPr bwMode="auto">
          <a:xfrm>
            <a:off x="251520" y="2349500"/>
            <a:ext cx="8640959" cy="2870200"/>
          </a:xfrm>
          <a:prstGeom prst="rect">
            <a:avLst/>
          </a:prstGeom>
          <a:noFill/>
          <a:ln w="9525">
            <a:noFill/>
            <a:miter lim="800000"/>
            <a:headEnd/>
            <a:tailEnd/>
          </a:ln>
        </p:spPr>
        <p:txBody>
          <a:bodyPr wrap="square">
            <a:spAutoFit/>
          </a:bodyPr>
          <a:lstStyle/>
          <a:p>
            <a:pPr>
              <a:lnSpc>
                <a:spcPct val="130000"/>
              </a:lnSpc>
            </a:pPr>
            <a:r>
              <a:rPr lang="zh-CN" altLang="en-US" sz="2800" b="1" i="0" u="sng" dirty="0">
                <a:solidFill>
                  <a:srgbClr val="0000FF"/>
                </a:solidFill>
              </a:rPr>
              <a:t>性能测试</a:t>
            </a:r>
            <a:r>
              <a:rPr lang="zh-CN" altLang="en-US" sz="2400" i="0" dirty="0">
                <a:solidFill>
                  <a:srgbClr val="0000FF"/>
                </a:solidFill>
                <a:cs typeface="Arial" charset="0"/>
              </a:rPr>
              <a:t>（</a:t>
            </a:r>
            <a:r>
              <a:rPr lang="en-US" altLang="zh-CN" sz="2400" i="0" dirty="0">
                <a:solidFill>
                  <a:srgbClr val="0000FF"/>
                </a:solidFill>
                <a:cs typeface="Arial" charset="0"/>
              </a:rPr>
              <a:t>performance test</a:t>
            </a:r>
            <a:r>
              <a:rPr lang="zh-CN" altLang="en-US" sz="2400" i="0" dirty="0">
                <a:solidFill>
                  <a:srgbClr val="0000FF"/>
                </a:solidFill>
                <a:cs typeface="Arial" charset="0"/>
              </a:rPr>
              <a:t>）</a:t>
            </a:r>
            <a:r>
              <a:rPr lang="zh-CN" altLang="en-US" sz="2800" i="0" dirty="0"/>
              <a:t>就是为了</a:t>
            </a:r>
            <a:r>
              <a:rPr lang="zh-CN" altLang="en-US" sz="2800" i="0" dirty="0">
                <a:solidFill>
                  <a:srgbClr val="FF0000"/>
                </a:solidFill>
              </a:rPr>
              <a:t>发现系统性能问题</a:t>
            </a:r>
            <a:r>
              <a:rPr lang="zh-CN" altLang="en-US" sz="2800" i="0" dirty="0"/>
              <a:t>或</a:t>
            </a:r>
            <a:r>
              <a:rPr lang="zh-CN" altLang="en-US" sz="2800" i="0" dirty="0">
                <a:solidFill>
                  <a:srgbClr val="FF0000"/>
                </a:solidFill>
              </a:rPr>
              <a:t>获取系统性能</a:t>
            </a:r>
            <a:r>
              <a:rPr lang="zh-CN" altLang="en-US" sz="2800" i="0" dirty="0"/>
              <a:t>相关</a:t>
            </a:r>
            <a:r>
              <a:rPr lang="zh-CN" altLang="en-US" sz="2800" i="0" dirty="0">
                <a:solidFill>
                  <a:srgbClr val="FF0000"/>
                </a:solidFill>
              </a:rPr>
              <a:t>指标</a:t>
            </a:r>
            <a:r>
              <a:rPr lang="zh-CN" altLang="en-US" sz="2800" i="0" dirty="0"/>
              <a:t>而进行的测试。一般在</a:t>
            </a:r>
            <a:r>
              <a:rPr lang="zh-CN" altLang="en-US" sz="2800" b="1" i="0" u="sng" dirty="0">
                <a:solidFill>
                  <a:srgbClr val="FF6600"/>
                </a:solidFill>
              </a:rPr>
              <a:t>真实环境</a:t>
            </a:r>
            <a:r>
              <a:rPr lang="zh-CN" altLang="en-US" sz="2800" i="0" dirty="0">
                <a:solidFill>
                  <a:srgbClr val="FF6600"/>
                </a:solidFill>
              </a:rPr>
              <a:t>、</a:t>
            </a:r>
            <a:r>
              <a:rPr lang="zh-CN" altLang="en-US" sz="2800" b="1" i="0" u="sng" dirty="0">
                <a:solidFill>
                  <a:srgbClr val="FF6600"/>
                </a:solidFill>
              </a:rPr>
              <a:t>特定负载</a:t>
            </a:r>
            <a:r>
              <a:rPr lang="zh-CN" altLang="en-US" sz="2800" i="0" dirty="0"/>
              <a:t>条件下，通过</a:t>
            </a:r>
            <a:r>
              <a:rPr lang="zh-CN" altLang="en-US" sz="2800" b="1" i="0" u="sng" dirty="0">
                <a:solidFill>
                  <a:srgbClr val="FF6600"/>
                </a:solidFill>
              </a:rPr>
              <a:t>工具模拟</a:t>
            </a:r>
            <a:r>
              <a:rPr lang="zh-CN" altLang="en-US" sz="2800" i="0" dirty="0"/>
              <a:t>实际软件系统的运行及其操作，同时监控性能各项指标，最后对测试结果进行分析来确定系统的性能状况。</a:t>
            </a:r>
          </a:p>
        </p:txBody>
      </p:sp>
      <p:pic>
        <p:nvPicPr>
          <p:cNvPr id="4" name="Picture 6" descr="http://t1.gstatic.com/images?q=tbn:ANd9GcTBA9-uSzWyKt8DlyOK6UhNXvxbNGeqTr6bHYLQX0LuO4dB-aXN"/>
          <p:cNvPicPr>
            <a:picLocks noChangeAspect="1" noChangeArrowheads="1"/>
          </p:cNvPicPr>
          <p:nvPr/>
        </p:nvPicPr>
        <p:blipFill>
          <a:blip r:embed="rId2" cstate="print"/>
          <a:srcRect/>
          <a:stretch>
            <a:fillRect/>
          </a:stretch>
        </p:blipFill>
        <p:spPr bwMode="auto">
          <a:xfrm>
            <a:off x="251521" y="260648"/>
            <a:ext cx="2105025" cy="19050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13</a:t>
            </a:fld>
            <a:endParaRPr lang="en-US" altLang="zh-CN"/>
          </a:p>
        </p:txBody>
      </p:sp>
      <p:pic>
        <p:nvPicPr>
          <p:cNvPr id="5" name="Picture 4" descr="http://www.mkyong.com/wp-content/uploads/2009/01/performance-test-in-loop.jpg"/>
          <p:cNvPicPr>
            <a:picLocks noChangeAspect="1" noChangeArrowheads="1"/>
          </p:cNvPicPr>
          <p:nvPr/>
        </p:nvPicPr>
        <p:blipFill>
          <a:blip r:embed="rId2" cstate="print"/>
          <a:srcRect/>
          <a:stretch>
            <a:fillRect/>
          </a:stretch>
        </p:blipFill>
        <p:spPr bwMode="auto">
          <a:xfrm>
            <a:off x="1178719" y="1466850"/>
            <a:ext cx="6786562" cy="3924300"/>
          </a:xfrm>
          <a:prstGeom prst="rect">
            <a:avLst/>
          </a:prstGeom>
          <a:noFill/>
          <a:ln w="9525">
            <a:noFill/>
            <a:miter lim="800000"/>
            <a:headEnd/>
            <a:tailEnd/>
          </a:ln>
        </p:spPr>
      </p:pic>
    </p:spTree>
    <p:extLst>
      <p:ext uri="{BB962C8B-B14F-4D97-AF65-F5344CB8AC3E}">
        <p14:creationId xmlns:p14="http://schemas.microsoft.com/office/powerpoint/2010/main" val="3265702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258888" y="260350"/>
            <a:ext cx="6529387" cy="765175"/>
          </a:xfrm>
        </p:spPr>
        <p:txBody>
          <a:bodyPr/>
          <a:lstStyle/>
          <a:p>
            <a:pPr algn="ctr" eaLnBrk="1" hangingPunct="1"/>
            <a:r>
              <a:rPr kumimoji="1" lang="zh-CN" altLang="en-US" sz="3600" b="1">
                <a:solidFill>
                  <a:srgbClr val="FFFF00"/>
                </a:solidFill>
                <a:ea typeface="楷体_GB2312"/>
                <a:cs typeface="楷体_GB2312"/>
              </a:rPr>
              <a:t>性能测试目标</a:t>
            </a:r>
            <a:br>
              <a:rPr kumimoji="1" lang="en-US" altLang="zh-CN" sz="3600" b="1">
                <a:solidFill>
                  <a:srgbClr val="FFFF00"/>
                </a:solidFill>
                <a:ea typeface="楷体_GB2312"/>
                <a:cs typeface="楷体_GB2312"/>
              </a:rPr>
            </a:br>
            <a:r>
              <a:rPr kumimoji="1" lang="en-US" altLang="zh-CN" sz="2000" b="1">
                <a:solidFill>
                  <a:srgbClr val="FFFF00"/>
                </a:solidFill>
                <a:ea typeface="楷体_GB2312"/>
                <a:cs typeface="楷体_GB2312"/>
              </a:rPr>
              <a:t>Performance</a:t>
            </a:r>
            <a:r>
              <a:rPr kumimoji="1" lang="zh-CN" altLang="en-US" sz="2000" b="1">
                <a:solidFill>
                  <a:srgbClr val="FFFF00"/>
                </a:solidFill>
                <a:ea typeface="楷体_GB2312"/>
                <a:cs typeface="楷体_GB2312"/>
              </a:rPr>
              <a:t> </a:t>
            </a:r>
            <a:r>
              <a:rPr kumimoji="1" lang="en-US" altLang="zh-CN" sz="2000" b="1">
                <a:solidFill>
                  <a:srgbClr val="FFFF00"/>
                </a:solidFill>
                <a:ea typeface="楷体_GB2312"/>
                <a:cs typeface="楷体_GB2312"/>
              </a:rPr>
              <a:t>Testing</a:t>
            </a:r>
          </a:p>
        </p:txBody>
      </p:sp>
      <p:sp>
        <p:nvSpPr>
          <p:cNvPr id="30723" name="Rectangle 3"/>
          <p:cNvSpPr>
            <a:spLocks noGrp="1" noChangeArrowheads="1"/>
          </p:cNvSpPr>
          <p:nvPr>
            <p:ph type="body" idx="1"/>
          </p:nvPr>
        </p:nvSpPr>
        <p:spPr>
          <a:xfrm>
            <a:off x="468313" y="1989138"/>
            <a:ext cx="4895850" cy="3598862"/>
          </a:xfrm>
        </p:spPr>
        <p:txBody>
          <a:bodyPr/>
          <a:lstStyle/>
          <a:p>
            <a:pPr eaLnBrk="1" hangingPunct="1">
              <a:lnSpc>
                <a:spcPct val="80000"/>
              </a:lnSpc>
              <a:spcBef>
                <a:spcPct val="10000"/>
              </a:spcBef>
              <a:spcAft>
                <a:spcPct val="10000"/>
              </a:spcAft>
              <a:buFont typeface="Wingdings" pitchFamily="2" charset="2"/>
              <a:buNone/>
              <a:defRPr/>
            </a:pPr>
            <a:endParaRPr lang="zh-CN" altLang="en-US" sz="2400" i="1" dirty="0">
              <a:latin typeface="宋体" pitchFamily="2" charset="-122"/>
            </a:endParaRPr>
          </a:p>
          <a:p>
            <a:pPr marL="447675" indent="-447675">
              <a:lnSpc>
                <a:spcPct val="130000"/>
              </a:lnSpc>
              <a:buClr>
                <a:schemeClr val="tx2"/>
              </a:buClr>
              <a:buFont typeface="Wingdings" pitchFamily="2" charset="2"/>
              <a:buChar char="v"/>
              <a:defRPr/>
            </a:pPr>
            <a:r>
              <a:rPr lang="zh-CN" altLang="en-US" sz="2800" kern="1200" dirty="0">
                <a:solidFill>
                  <a:srgbClr val="FF6600"/>
                </a:solidFill>
                <a:latin typeface="宋体"/>
                <a:ea typeface="宋体"/>
                <a:cs typeface="宋体"/>
              </a:rPr>
              <a:t>获取</a:t>
            </a:r>
            <a:r>
              <a:rPr lang="zh-CN" altLang="en-US" sz="2800" kern="1200" dirty="0">
                <a:latin typeface="宋体"/>
                <a:ea typeface="宋体"/>
                <a:cs typeface="宋体"/>
              </a:rPr>
              <a:t>系统性能某些指标数据</a:t>
            </a:r>
            <a:endParaRPr lang="en-US" altLang="zh-CN" sz="2800" kern="1200" dirty="0">
              <a:latin typeface="宋体"/>
              <a:ea typeface="宋体"/>
              <a:cs typeface="宋体"/>
            </a:endParaRPr>
          </a:p>
          <a:p>
            <a:pPr marL="447675" indent="-447675">
              <a:lnSpc>
                <a:spcPct val="130000"/>
              </a:lnSpc>
              <a:buClr>
                <a:schemeClr val="tx2"/>
              </a:buClr>
              <a:buFont typeface="Wingdings" pitchFamily="2" charset="2"/>
              <a:buChar char="v"/>
              <a:defRPr/>
            </a:pPr>
            <a:r>
              <a:rPr lang="zh-CN" altLang="en-US" sz="2800" kern="1200" dirty="0">
                <a:latin typeface="宋体"/>
                <a:ea typeface="宋体"/>
                <a:cs typeface="宋体"/>
              </a:rPr>
              <a:t>为了</a:t>
            </a:r>
            <a:r>
              <a:rPr lang="zh-CN" altLang="en-US" sz="2800" kern="1200" dirty="0">
                <a:solidFill>
                  <a:srgbClr val="FF6600"/>
                </a:solidFill>
                <a:latin typeface="宋体"/>
                <a:ea typeface="宋体"/>
                <a:cs typeface="宋体"/>
              </a:rPr>
              <a:t>验证</a:t>
            </a:r>
            <a:r>
              <a:rPr lang="zh-CN" altLang="en-US" sz="2800" kern="1200" dirty="0">
                <a:latin typeface="宋体"/>
                <a:ea typeface="宋体"/>
                <a:cs typeface="宋体"/>
              </a:rPr>
              <a:t>系统是否达到用户提出的性能指标</a:t>
            </a:r>
            <a:endParaRPr lang="en-US" altLang="zh-CN" sz="2800" kern="1200" dirty="0">
              <a:latin typeface="宋体"/>
              <a:ea typeface="宋体"/>
              <a:cs typeface="宋体"/>
            </a:endParaRPr>
          </a:p>
          <a:p>
            <a:pPr marL="447675" indent="-447675">
              <a:lnSpc>
                <a:spcPct val="130000"/>
              </a:lnSpc>
              <a:buClr>
                <a:schemeClr val="tx2"/>
              </a:buClr>
              <a:buFont typeface="Wingdings" pitchFamily="2" charset="2"/>
              <a:buChar char="v"/>
              <a:defRPr/>
            </a:pPr>
            <a:r>
              <a:rPr lang="zh-CN" altLang="en-US" sz="2800" kern="1200" dirty="0">
                <a:solidFill>
                  <a:srgbClr val="FF6600"/>
                </a:solidFill>
                <a:latin typeface="宋体"/>
                <a:ea typeface="宋体"/>
                <a:cs typeface="宋体"/>
              </a:rPr>
              <a:t>发现</a:t>
            </a:r>
            <a:r>
              <a:rPr lang="zh-CN" altLang="en-US" sz="2800" kern="1200" dirty="0">
                <a:latin typeface="宋体"/>
                <a:ea typeface="宋体"/>
                <a:cs typeface="宋体"/>
              </a:rPr>
              <a:t>系统中存在的性能瓶颈，优化系统的性能</a:t>
            </a:r>
          </a:p>
          <a:p>
            <a:pPr marL="0" indent="0" eaLnBrk="1" hangingPunct="1">
              <a:lnSpc>
                <a:spcPct val="130000"/>
              </a:lnSpc>
              <a:spcBef>
                <a:spcPct val="10000"/>
              </a:spcBef>
              <a:spcAft>
                <a:spcPct val="10000"/>
              </a:spcAft>
              <a:buFontTx/>
              <a:buNone/>
              <a:defRPr/>
            </a:pPr>
            <a:endParaRPr lang="zh-CN" altLang="en-US" sz="2400" i="1" dirty="0">
              <a:latin typeface="宋体"/>
              <a:ea typeface="宋体"/>
              <a:cs typeface="宋体"/>
            </a:endParaRPr>
          </a:p>
        </p:txBody>
      </p:sp>
      <p:pic>
        <p:nvPicPr>
          <p:cNvPr id="44035" name="图片 1" descr="diagram_perform.jpg"/>
          <p:cNvPicPr>
            <a:picLocks noChangeAspect="1"/>
          </p:cNvPicPr>
          <p:nvPr/>
        </p:nvPicPr>
        <p:blipFill>
          <a:blip r:embed="rId3" cstate="print"/>
          <a:srcRect/>
          <a:stretch>
            <a:fillRect/>
          </a:stretch>
        </p:blipFill>
        <p:spPr bwMode="auto">
          <a:xfrm>
            <a:off x="5435600" y="2133600"/>
            <a:ext cx="3556000" cy="34163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7104062" cy="561975"/>
          </a:xfrm>
        </p:spPr>
        <p:txBody>
          <a:bodyPr/>
          <a:lstStyle/>
          <a:p>
            <a:r>
              <a:rPr lang="zh-CN" altLang="en-US" dirty="0">
                <a:solidFill>
                  <a:srgbClr val="FF0000"/>
                </a:solidFill>
              </a:rPr>
              <a:t>主要性能指标</a:t>
            </a:r>
          </a:p>
        </p:txBody>
      </p:sp>
      <p:sp>
        <p:nvSpPr>
          <p:cNvPr id="3" name="内容占位符 2"/>
          <p:cNvSpPr>
            <a:spLocks noGrp="1"/>
          </p:cNvSpPr>
          <p:nvPr>
            <p:ph idx="1"/>
          </p:nvPr>
        </p:nvSpPr>
        <p:spPr/>
        <p:txBody>
          <a:bodyPr/>
          <a:lstStyle/>
          <a:p>
            <a:r>
              <a:rPr lang="zh-CN" altLang="en-US" dirty="0"/>
              <a:t>系统资源的使用率（如</a:t>
            </a:r>
            <a:r>
              <a:rPr lang="en-US" altLang="zh-CN" dirty="0" err="1"/>
              <a:t>cpu</a:t>
            </a:r>
            <a:r>
              <a:rPr lang="en-US" altLang="zh-CN" dirty="0"/>
              <a:t>,</a:t>
            </a:r>
            <a:r>
              <a:rPr lang="zh-CN" altLang="en-US" dirty="0"/>
              <a:t>内存）：是分析系统性能指标进而改善性能的主要依据</a:t>
            </a:r>
          </a:p>
          <a:p>
            <a:r>
              <a:rPr lang="zh-CN" altLang="en-US" dirty="0"/>
              <a:t>系统行为表现</a:t>
            </a:r>
            <a:endParaRPr lang="en-US" altLang="zh-CN" dirty="0"/>
          </a:p>
          <a:p>
            <a:pPr lvl="1"/>
            <a:r>
              <a:rPr lang="zh-CN" altLang="en-US" dirty="0"/>
              <a:t>请求响应时间：客户浏览器向</a:t>
            </a:r>
            <a:r>
              <a:rPr lang="en-US" altLang="zh-CN" dirty="0"/>
              <a:t>web</a:t>
            </a:r>
            <a:r>
              <a:rPr lang="zh-CN" altLang="en-US" dirty="0"/>
              <a:t>服务器提交一个请求到收到响应之间的间隔时间</a:t>
            </a:r>
            <a:endParaRPr lang="en-US" altLang="zh-CN" dirty="0"/>
          </a:p>
          <a:p>
            <a:pPr lvl="1"/>
            <a:r>
              <a:rPr lang="zh-CN" altLang="en-US" dirty="0"/>
              <a:t>事务响应时间：一系列请求完成处理所花费的时间</a:t>
            </a:r>
            <a:endParaRPr lang="en-US" altLang="zh-CN" dirty="0"/>
          </a:p>
          <a:p>
            <a:pPr lvl="1"/>
            <a:r>
              <a:rPr lang="zh-CN" altLang="en-US" dirty="0"/>
              <a:t>数据吞吐量：单位时间内</a:t>
            </a:r>
            <a:r>
              <a:rPr lang="en-US" altLang="zh-CN" dirty="0"/>
              <a:t>web</a:t>
            </a:r>
            <a:r>
              <a:rPr lang="zh-CN" altLang="en-US" dirty="0"/>
              <a:t>服务器成功处理的</a:t>
            </a:r>
            <a:r>
              <a:rPr lang="en-US" altLang="zh-CN" dirty="0"/>
              <a:t>HTTP</a:t>
            </a:r>
            <a:r>
              <a:rPr lang="zh-CN" altLang="en-US" dirty="0"/>
              <a:t>页面或</a:t>
            </a:r>
            <a:r>
              <a:rPr lang="en-US" altLang="zh-CN" dirty="0"/>
              <a:t>HTTP</a:t>
            </a:r>
            <a:r>
              <a:rPr lang="zh-CN" altLang="en-US" dirty="0"/>
              <a:t>请求数量</a:t>
            </a:r>
          </a:p>
          <a:p>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15</a:t>
            </a:fld>
            <a:endParaRPr lang="en-US" altLang="zh-CN"/>
          </a:p>
        </p:txBody>
      </p:sp>
    </p:spTree>
    <p:extLst>
      <p:ext uri="{BB962C8B-B14F-4D97-AF65-F5344CB8AC3E}">
        <p14:creationId xmlns:p14="http://schemas.microsoft.com/office/powerpoint/2010/main" val="3854236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t1.gstatic.com/images?q=tbn:ANd9GcTRWrVfgbWnsR8zidpoEFBUhJsQMocL3NedSnQu0H-bRNc2RXNP">
            <a:extLst>
              <a:ext uri="{FF2B5EF4-FFF2-40B4-BE49-F238E27FC236}">
                <a16:creationId xmlns:a16="http://schemas.microsoft.com/office/drawing/2014/main" id="{20815E34-37F3-0078-7569-E87C74FFAA27}"/>
              </a:ext>
            </a:extLst>
          </p:cNvPr>
          <p:cNvPicPr>
            <a:picLocks noChangeAspect="1" noChangeArrowheads="1"/>
          </p:cNvPicPr>
          <p:nvPr/>
        </p:nvPicPr>
        <p:blipFill>
          <a:blip r:embed="rId2" cstate="print"/>
          <a:srcRect/>
          <a:stretch>
            <a:fillRect/>
          </a:stretch>
        </p:blipFill>
        <p:spPr bwMode="auto">
          <a:xfrm>
            <a:off x="4860032" y="2024723"/>
            <a:ext cx="3457575" cy="3455987"/>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t>系统性能问题</a:t>
            </a:r>
          </a:p>
        </p:txBody>
      </p:sp>
      <p:sp>
        <p:nvSpPr>
          <p:cNvPr id="3" name="内容占位符 2"/>
          <p:cNvSpPr>
            <a:spLocks noGrp="1"/>
          </p:cNvSpPr>
          <p:nvPr>
            <p:ph idx="1"/>
          </p:nvPr>
        </p:nvSpPr>
        <p:spPr>
          <a:xfrm>
            <a:off x="611560" y="1285875"/>
            <a:ext cx="7849815" cy="4784725"/>
          </a:xfrm>
        </p:spPr>
        <p:txBody>
          <a:bodyPr/>
          <a:lstStyle/>
          <a:p>
            <a:r>
              <a:rPr lang="zh-CN" altLang="en-US" dirty="0"/>
              <a:t>表现</a:t>
            </a:r>
            <a:endParaRPr lang="en-US" altLang="zh-CN" dirty="0"/>
          </a:p>
          <a:p>
            <a:pPr lvl="1"/>
            <a:r>
              <a:rPr lang="zh-CN" altLang="en-US" dirty="0"/>
              <a:t>系统内部表现为资源使用耗尽或使用率过高；</a:t>
            </a:r>
            <a:endParaRPr lang="en-US" altLang="zh-CN" dirty="0"/>
          </a:p>
          <a:p>
            <a:pPr lvl="1"/>
            <a:r>
              <a:rPr lang="zh-CN" altLang="en-US" dirty="0"/>
              <a:t>外部表现为系统响应很慢</a:t>
            </a:r>
            <a:endParaRPr lang="en-US" altLang="zh-CN" dirty="0"/>
          </a:p>
          <a:p>
            <a:pPr lvl="2">
              <a:lnSpc>
                <a:spcPct val="120000"/>
              </a:lnSpc>
              <a:buFont typeface="Arial" pitchFamily="34" charset="0"/>
              <a:buChar char="•"/>
              <a:defRPr/>
            </a:pPr>
            <a:r>
              <a:rPr lang="zh-CN" altLang="en-US" i="0" dirty="0">
                <a:latin typeface="+mn-lt"/>
                <a:ea typeface="宋体" pitchFamily="2" charset="-122"/>
              </a:rPr>
              <a:t>启动系统、打开页面越来越慢</a:t>
            </a:r>
            <a:endParaRPr lang="en-US" altLang="zh-CN" i="0" dirty="0">
              <a:latin typeface="+mn-lt"/>
              <a:ea typeface="宋体" pitchFamily="2" charset="-122"/>
            </a:endParaRPr>
          </a:p>
          <a:p>
            <a:pPr lvl="2">
              <a:lnSpc>
                <a:spcPct val="120000"/>
              </a:lnSpc>
              <a:buFont typeface="Arial" pitchFamily="34" charset="0"/>
              <a:buChar char="•"/>
              <a:defRPr/>
            </a:pPr>
            <a:r>
              <a:rPr lang="zh-CN" altLang="en-US" i="0" dirty="0">
                <a:latin typeface="+mn-lt"/>
                <a:ea typeface="宋体" pitchFamily="2" charset="-122"/>
              </a:rPr>
              <a:t> 查询数据，很长时间才显示列表</a:t>
            </a:r>
            <a:endParaRPr lang="en-US" altLang="zh-CN" i="0" dirty="0">
              <a:latin typeface="+mn-lt"/>
              <a:ea typeface="宋体" pitchFamily="2" charset="-122"/>
            </a:endParaRPr>
          </a:p>
          <a:p>
            <a:pPr lvl="2">
              <a:lnSpc>
                <a:spcPct val="120000"/>
              </a:lnSpc>
              <a:buFont typeface="Arial" pitchFamily="34" charset="0"/>
              <a:buChar char="•"/>
              <a:defRPr/>
            </a:pPr>
            <a:r>
              <a:rPr lang="zh-CN" altLang="en-US" i="0" dirty="0">
                <a:ea typeface="宋体" pitchFamily="2" charset="-122"/>
              </a:rPr>
              <a:t> 网络下载速度很低，如</a:t>
            </a:r>
            <a:r>
              <a:rPr lang="en-US" altLang="zh-CN" i="0" dirty="0">
                <a:ea typeface="宋体" pitchFamily="2" charset="-122"/>
              </a:rPr>
              <a:t>5k/</a:t>
            </a:r>
            <a:r>
              <a:rPr lang="en-US" altLang="zh-CN" dirty="0">
                <a:ea typeface="宋体" pitchFamily="2" charset="-122"/>
              </a:rPr>
              <a:t>s</a:t>
            </a:r>
            <a:endParaRPr lang="zh-CN" altLang="en-US" dirty="0">
              <a:ea typeface="宋体" pitchFamily="2" charset="-122"/>
            </a:endParaRPr>
          </a:p>
          <a:p>
            <a:pPr lvl="2"/>
            <a:endParaRPr lang="en-US" altLang="zh-CN" dirty="0"/>
          </a:p>
          <a:p>
            <a:r>
              <a:rPr lang="zh-CN" altLang="en-US" dirty="0"/>
              <a:t>问题分类</a:t>
            </a:r>
            <a:endParaRPr lang="en-US" altLang="zh-CN" dirty="0"/>
          </a:p>
          <a:p>
            <a:pPr lvl="1"/>
            <a:r>
              <a:rPr lang="zh-CN" altLang="en-US" dirty="0"/>
              <a:t>资源耗尽 ：如</a:t>
            </a:r>
            <a:r>
              <a:rPr lang="en-US" altLang="zh-CN" dirty="0"/>
              <a:t>CPU</a:t>
            </a:r>
            <a:r>
              <a:rPr lang="zh-CN" altLang="en-US" dirty="0"/>
              <a:t>使用率到达</a:t>
            </a:r>
            <a:r>
              <a:rPr lang="en-US" altLang="zh-CN" dirty="0"/>
              <a:t>100%</a:t>
            </a:r>
          </a:p>
          <a:p>
            <a:pPr lvl="1"/>
            <a:r>
              <a:rPr lang="zh-CN" altLang="en-US" dirty="0"/>
              <a:t>资源泄露：如内存泄露</a:t>
            </a:r>
          </a:p>
          <a:p>
            <a:pPr lvl="1"/>
            <a:r>
              <a:rPr lang="zh-CN" altLang="en-US" dirty="0"/>
              <a:t>资源瓶颈：如线程，</a:t>
            </a:r>
            <a:r>
              <a:rPr lang="en-US" altLang="zh-CN" dirty="0"/>
              <a:t>DB</a:t>
            </a:r>
            <a:r>
              <a:rPr lang="zh-CN" altLang="en-US" dirty="0"/>
              <a:t>连接等资源变得稀缺</a:t>
            </a:r>
          </a:p>
          <a:p>
            <a:pPr lvl="1"/>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16</a:t>
            </a:fld>
            <a:endParaRPr lang="en-US" altLang="zh-CN" dirty="0"/>
          </a:p>
        </p:txBody>
      </p:sp>
    </p:spTree>
    <p:extLst>
      <p:ext uri="{BB962C8B-B14F-4D97-AF65-F5344CB8AC3E}">
        <p14:creationId xmlns:p14="http://schemas.microsoft.com/office/powerpoint/2010/main" val="300626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17</a:t>
            </a:fld>
            <a:endParaRPr lang="en-US" altLang="zh-CN"/>
          </a:p>
        </p:txBody>
      </p:sp>
      <p:pic>
        <p:nvPicPr>
          <p:cNvPr id="6" name="图片 5"/>
          <p:cNvPicPr>
            <a:picLocks noChangeAspect="1"/>
          </p:cNvPicPr>
          <p:nvPr/>
        </p:nvPicPr>
        <p:blipFill>
          <a:blip r:embed="rId2"/>
          <a:stretch>
            <a:fillRect/>
          </a:stretch>
        </p:blipFill>
        <p:spPr>
          <a:xfrm>
            <a:off x="395536" y="928688"/>
            <a:ext cx="8369798" cy="5616575"/>
          </a:xfrm>
          <a:prstGeom prst="rect">
            <a:avLst/>
          </a:prstGeom>
        </p:spPr>
      </p:pic>
    </p:spTree>
    <p:extLst>
      <p:ext uri="{BB962C8B-B14F-4D97-AF65-F5344CB8AC3E}">
        <p14:creationId xmlns:p14="http://schemas.microsoft.com/office/powerpoint/2010/main" val="238384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关于性能指标在需求中的表达</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18</a:t>
            </a:fld>
            <a:endParaRPr lang="en-US" altLang="zh-CN"/>
          </a:p>
        </p:txBody>
      </p:sp>
      <p:pic>
        <p:nvPicPr>
          <p:cNvPr id="5" name="图片 4"/>
          <p:cNvPicPr>
            <a:picLocks noChangeAspect="1"/>
          </p:cNvPicPr>
          <p:nvPr/>
        </p:nvPicPr>
        <p:blipFill>
          <a:blip r:embed="rId2"/>
          <a:stretch>
            <a:fillRect/>
          </a:stretch>
        </p:blipFill>
        <p:spPr>
          <a:xfrm>
            <a:off x="111574" y="3224188"/>
            <a:ext cx="8932592" cy="2880320"/>
          </a:xfrm>
          <a:prstGeom prst="rect">
            <a:avLst/>
          </a:prstGeom>
        </p:spPr>
      </p:pic>
      <p:pic>
        <p:nvPicPr>
          <p:cNvPr id="6" name="图片 5"/>
          <p:cNvPicPr>
            <a:picLocks noChangeAspect="1"/>
          </p:cNvPicPr>
          <p:nvPr/>
        </p:nvPicPr>
        <p:blipFill>
          <a:blip r:embed="rId3"/>
          <a:stretch>
            <a:fillRect/>
          </a:stretch>
        </p:blipFill>
        <p:spPr>
          <a:xfrm>
            <a:off x="140918" y="1682702"/>
            <a:ext cx="8784431" cy="1507578"/>
          </a:xfrm>
          <a:prstGeom prst="rect">
            <a:avLst/>
          </a:prstGeom>
        </p:spPr>
      </p:pic>
    </p:spTree>
    <p:extLst>
      <p:ext uri="{BB962C8B-B14F-4D97-AF65-F5344CB8AC3E}">
        <p14:creationId xmlns:p14="http://schemas.microsoft.com/office/powerpoint/2010/main" val="880015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1476375" y="188913"/>
            <a:ext cx="6096000" cy="765175"/>
          </a:xfrm>
        </p:spPr>
        <p:txBody>
          <a:bodyPr/>
          <a:lstStyle/>
          <a:p>
            <a:pPr algn="ctr" eaLnBrk="1" hangingPunct="1"/>
            <a:r>
              <a:rPr kumimoji="1" lang="zh-CN" altLang="en-US" sz="3600" b="1" dirty="0">
                <a:solidFill>
                  <a:srgbClr val="FFFF00"/>
                </a:solidFill>
                <a:ea typeface="楷体_GB2312"/>
                <a:cs typeface="楷体_GB2312"/>
              </a:rPr>
              <a:t>性能测试类型（测试目的分）</a:t>
            </a:r>
            <a:endParaRPr kumimoji="1" lang="en-US" altLang="zh-CN" sz="3600" b="1" dirty="0">
              <a:solidFill>
                <a:srgbClr val="FFFF00"/>
              </a:solidFill>
              <a:ea typeface="楷体_GB2312"/>
              <a:cs typeface="楷体_GB2312"/>
            </a:endParaRPr>
          </a:p>
        </p:txBody>
      </p:sp>
      <p:sp>
        <p:nvSpPr>
          <p:cNvPr id="3" name="Rectangle 3"/>
          <p:cNvSpPr txBox="1">
            <a:spLocks noChangeArrowheads="1"/>
          </p:cNvSpPr>
          <p:nvPr/>
        </p:nvSpPr>
        <p:spPr bwMode="auto">
          <a:xfrm>
            <a:off x="468313" y="1628775"/>
            <a:ext cx="8280400" cy="4716463"/>
          </a:xfrm>
          <a:prstGeom prst="rect">
            <a:avLst/>
          </a:prstGeom>
          <a:noFill/>
          <a:ln w="9525">
            <a:noFill/>
            <a:miter lim="800000"/>
            <a:headEnd/>
            <a:tailEnd/>
          </a:ln>
        </p:spPr>
        <p:txBody>
          <a:bodyPr/>
          <a:lstStyle/>
          <a:p>
            <a:pPr marL="533400" indent="-533400" eaLnBrk="0" hangingPunct="0">
              <a:lnSpc>
                <a:spcPct val="120000"/>
              </a:lnSpc>
              <a:spcBef>
                <a:spcPct val="20000"/>
              </a:spcBef>
              <a:buFont typeface="Arial" pitchFamily="34" charset="0"/>
              <a:buChar char="•"/>
              <a:defRPr/>
            </a:pPr>
            <a:r>
              <a:rPr lang="zh-CN" altLang="en-US" sz="2800" b="1" i="0" u="sng" dirty="0">
                <a:solidFill>
                  <a:srgbClr val="0000FF"/>
                </a:solidFill>
                <a:latin typeface="+mn-lt"/>
                <a:ea typeface="宋体" pitchFamily="2" charset="-122"/>
              </a:rPr>
              <a:t>性能验证测试</a:t>
            </a:r>
            <a:r>
              <a:rPr lang="zh-CN" altLang="en-US" sz="2800" i="0" dirty="0">
                <a:solidFill>
                  <a:srgbClr val="0000FF"/>
                </a:solidFill>
                <a:latin typeface="+mn-lt"/>
                <a:ea typeface="宋体" pitchFamily="2" charset="-122"/>
              </a:rPr>
              <a:t>，</a:t>
            </a:r>
            <a:r>
              <a:rPr lang="zh-CN" altLang="en-US" sz="2400" i="0" dirty="0">
                <a:latin typeface="+mn-lt"/>
                <a:ea typeface="宋体" pitchFamily="2" charset="-122"/>
              </a:rPr>
              <a:t>验证系统是否达到</a:t>
            </a:r>
            <a:r>
              <a:rPr lang="zh-CN" altLang="en-US" sz="2400" dirty="0">
                <a:ea typeface="宋体" pitchFamily="2" charset="-122"/>
              </a:rPr>
              <a:t>事先已定义的系统性能指标、</a:t>
            </a:r>
            <a:r>
              <a:rPr lang="zh-CN" altLang="en-US" sz="2400" i="0" dirty="0">
                <a:latin typeface="+mn-lt"/>
                <a:ea typeface="宋体" pitchFamily="2" charset="-122"/>
              </a:rPr>
              <a:t>能否满足系统的性能需求；前提：事先明确系统性能指标</a:t>
            </a:r>
            <a:endParaRPr lang="zh-CN" altLang="en-US" sz="2400" b="1" i="0" u="sng" dirty="0">
              <a:latin typeface="+mn-lt"/>
              <a:ea typeface="宋体" pitchFamily="2" charset="-122"/>
            </a:endParaRPr>
          </a:p>
          <a:p>
            <a:pPr marL="533400" indent="-533400" eaLnBrk="0" hangingPunct="0">
              <a:lnSpc>
                <a:spcPct val="120000"/>
              </a:lnSpc>
              <a:spcBef>
                <a:spcPct val="20000"/>
              </a:spcBef>
              <a:buFont typeface="Arial" pitchFamily="34" charset="0"/>
              <a:buChar char="•"/>
              <a:defRPr/>
            </a:pPr>
            <a:r>
              <a:rPr lang="zh-CN" altLang="en-US" sz="2800" b="1" i="0" u="sng" dirty="0">
                <a:solidFill>
                  <a:srgbClr val="0000FF"/>
                </a:solidFill>
                <a:latin typeface="+mn-lt"/>
                <a:ea typeface="宋体" pitchFamily="2" charset="-122"/>
              </a:rPr>
              <a:t>性能基准测试</a:t>
            </a:r>
            <a:r>
              <a:rPr lang="zh-CN" altLang="en-US" sz="3200" i="0" dirty="0">
                <a:latin typeface="+mn-lt"/>
                <a:ea typeface="宋体" pitchFamily="2" charset="-122"/>
              </a:rPr>
              <a:t>，</a:t>
            </a:r>
            <a:r>
              <a:rPr lang="zh-CN" altLang="en-US" sz="2400" i="0" dirty="0">
                <a:latin typeface="+mn-lt"/>
                <a:ea typeface="宋体" pitchFamily="2" charset="-122"/>
              </a:rPr>
              <a:t>在</a:t>
            </a:r>
            <a:r>
              <a:rPr lang="zh-CN" altLang="en-US" sz="2400" i="0" dirty="0">
                <a:solidFill>
                  <a:srgbClr val="FF0000"/>
                </a:solidFill>
                <a:latin typeface="+mn-lt"/>
                <a:ea typeface="宋体" pitchFamily="2" charset="-122"/>
              </a:rPr>
              <a:t>系统标准配置</a:t>
            </a:r>
            <a:r>
              <a:rPr lang="zh-CN" altLang="en-US" sz="2400" i="0" dirty="0">
                <a:latin typeface="+mn-lt"/>
                <a:ea typeface="宋体" pitchFamily="2" charset="-122"/>
              </a:rPr>
              <a:t>下获得有关的性能指标数据，作为将来性能改进的基准线</a:t>
            </a:r>
            <a:endParaRPr lang="zh-CN" altLang="en-US" sz="3200" b="1" i="0" u="sng" dirty="0">
              <a:latin typeface="+mn-lt"/>
              <a:ea typeface="宋体" pitchFamily="2" charset="-122"/>
            </a:endParaRPr>
          </a:p>
          <a:p>
            <a:pPr marL="533400" indent="-533400" eaLnBrk="0" hangingPunct="0">
              <a:lnSpc>
                <a:spcPct val="120000"/>
              </a:lnSpc>
              <a:spcBef>
                <a:spcPct val="20000"/>
              </a:spcBef>
              <a:buFont typeface="Arial" pitchFamily="34" charset="0"/>
              <a:buChar char="•"/>
              <a:defRPr/>
            </a:pPr>
            <a:r>
              <a:rPr lang="zh-CN" altLang="en-US" sz="2800" b="1" i="0" u="sng" dirty="0">
                <a:solidFill>
                  <a:srgbClr val="0000FF"/>
                </a:solidFill>
                <a:latin typeface="+mn-lt"/>
                <a:ea typeface="宋体" pitchFamily="2" charset="-122"/>
              </a:rPr>
              <a:t>性能规划测试</a:t>
            </a:r>
            <a:r>
              <a:rPr lang="zh-CN" altLang="en-US" sz="3200" i="0" dirty="0">
                <a:latin typeface="+mn-lt"/>
                <a:ea typeface="宋体" pitchFamily="2" charset="-122"/>
              </a:rPr>
              <a:t>，</a:t>
            </a:r>
            <a:r>
              <a:rPr lang="zh-CN" altLang="en-US" sz="2400" i="0" dirty="0">
                <a:latin typeface="+mn-lt"/>
                <a:ea typeface="宋体" pitchFamily="2" charset="-122"/>
              </a:rPr>
              <a:t>在</a:t>
            </a:r>
            <a:r>
              <a:rPr lang="zh-CN" altLang="en-US" sz="2400" i="0" dirty="0">
                <a:solidFill>
                  <a:srgbClr val="FF0000"/>
                </a:solidFill>
                <a:latin typeface="+mn-lt"/>
                <a:ea typeface="宋体" pitchFamily="2" charset="-122"/>
              </a:rPr>
              <a:t>多种特定</a:t>
            </a:r>
            <a:r>
              <a:rPr lang="zh-CN" altLang="en-US" sz="2400" i="0" dirty="0">
                <a:latin typeface="+mn-lt"/>
                <a:ea typeface="宋体" pitchFamily="2" charset="-122"/>
              </a:rPr>
              <a:t>的环境下，获得不同配置的系统的性能指标，从而决定在系统部署时采用什么样的软、硬件配置</a:t>
            </a:r>
          </a:p>
          <a:p>
            <a:pPr marL="533400" indent="-533400" eaLnBrk="0" hangingPunct="0">
              <a:lnSpc>
                <a:spcPct val="120000"/>
              </a:lnSpc>
              <a:spcBef>
                <a:spcPct val="20000"/>
              </a:spcBef>
              <a:buFont typeface="Arial" pitchFamily="34" charset="0"/>
              <a:buChar char="•"/>
              <a:defRPr/>
            </a:pPr>
            <a:r>
              <a:rPr lang="zh-CN" altLang="en-US" sz="2800" b="1" i="0" u="sng" dirty="0">
                <a:solidFill>
                  <a:srgbClr val="0000FF"/>
                </a:solidFill>
                <a:latin typeface="+mn-lt"/>
                <a:ea typeface="宋体" pitchFamily="2" charset="-122"/>
              </a:rPr>
              <a:t>容量测试</a:t>
            </a:r>
            <a:r>
              <a:rPr lang="zh-CN" altLang="en-US" sz="2400" i="0" dirty="0">
                <a:latin typeface="+mn-lt"/>
                <a:ea typeface="宋体" pitchFamily="2" charset="-122"/>
              </a:rPr>
              <a:t>可以看作性能测试一种，因为系统的容量可以看作是系统性能指标之一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10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定义：将经过集成测试后的软件，作为计算机系统的一部分，与计算机硬件，某些支持软件，数据和平台等系统元素结合起来，在真实运行环境下对计算机系统进行一系列的严格有效的测试来发现软件的潜在问题，保证系统的正常运行</a:t>
            </a:r>
            <a:endParaRPr lang="en-US" altLang="zh-CN" dirty="0"/>
          </a:p>
          <a:p>
            <a:r>
              <a:rPr lang="zh-CN" altLang="en-US" dirty="0"/>
              <a:t>由若干个不同测试类型组成，目的是充分运行系统，验证整个系统是否满足功能和非功能性的质量需求</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2</a:t>
            </a:fld>
            <a:endParaRPr lang="en-US" altLang="zh-CN"/>
          </a:p>
        </p:txBody>
      </p:sp>
    </p:spTree>
    <p:extLst>
      <p:ext uri="{BB962C8B-B14F-4D97-AF65-F5344CB8AC3E}">
        <p14:creationId xmlns:p14="http://schemas.microsoft.com/office/powerpoint/2010/main" val="25249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116013" y="260350"/>
            <a:ext cx="6551612" cy="792163"/>
          </a:xfrm>
        </p:spPr>
        <p:txBody>
          <a:bodyPr/>
          <a:lstStyle/>
          <a:p>
            <a:pPr algn="ctr" eaLnBrk="1" hangingPunct="1">
              <a:defRPr/>
            </a:pPr>
            <a:r>
              <a:rPr kumimoji="1" lang="zh-CN" altLang="en-US" sz="3600" b="1" dirty="0">
                <a:solidFill>
                  <a:srgbClr val="FFFF00"/>
                </a:solidFill>
                <a:latin typeface="+mn-ea"/>
                <a:ea typeface="+mn-ea"/>
              </a:rPr>
              <a:t>压力测试</a:t>
            </a:r>
          </a:p>
        </p:txBody>
      </p:sp>
      <p:sp>
        <p:nvSpPr>
          <p:cNvPr id="50178" name="Rectangle 5"/>
          <p:cNvSpPr>
            <a:spLocks noChangeArrowheads="1"/>
          </p:cNvSpPr>
          <p:nvPr/>
        </p:nvSpPr>
        <p:spPr bwMode="auto">
          <a:xfrm>
            <a:off x="596178" y="2135888"/>
            <a:ext cx="8137525" cy="1993900"/>
          </a:xfrm>
          <a:prstGeom prst="rect">
            <a:avLst/>
          </a:prstGeom>
          <a:noFill/>
          <a:ln w="9525">
            <a:noFill/>
            <a:miter lim="800000"/>
            <a:headEnd/>
            <a:tailEnd/>
          </a:ln>
        </p:spPr>
        <p:txBody>
          <a:bodyPr>
            <a:spAutoFit/>
          </a:bodyPr>
          <a:lstStyle/>
          <a:p>
            <a:pPr>
              <a:lnSpc>
                <a:spcPct val="130000"/>
              </a:lnSpc>
            </a:pPr>
            <a:r>
              <a:rPr lang="zh-CN" altLang="en-US" sz="2400" b="1" i="0" u="sng" dirty="0">
                <a:solidFill>
                  <a:srgbClr val="0000FF"/>
                </a:solidFill>
              </a:rPr>
              <a:t>压力测试</a:t>
            </a:r>
            <a:r>
              <a:rPr lang="en-US" altLang="zh-CN" sz="2400" i="0" dirty="0"/>
              <a:t>(Stress test)</a:t>
            </a:r>
            <a:r>
              <a:rPr lang="zh-CN" altLang="en-US" sz="2400" i="0" dirty="0"/>
              <a:t>，也称为强度测试。压力测试是模拟实际应用的软硬件环境及用户使用过程的系统负荷，</a:t>
            </a:r>
            <a:r>
              <a:rPr lang="zh-CN" altLang="en-US" sz="2400" i="0" dirty="0">
                <a:solidFill>
                  <a:srgbClr val="FF0000"/>
                </a:solidFill>
              </a:rPr>
              <a:t>长时间或超大负荷地运行测试</a:t>
            </a:r>
            <a:r>
              <a:rPr lang="zh-CN" altLang="en-US" sz="2400" i="0" dirty="0"/>
              <a:t>软件，来测试被测系统的性能、可靠性、稳定性等。</a:t>
            </a:r>
          </a:p>
        </p:txBody>
      </p:sp>
      <p:pic>
        <p:nvPicPr>
          <p:cNvPr id="50179" name="Picture 7" descr="http://componentsofcomputer.info/wp-content/uploads/Cpu%20Amd%20Athlon.jpg"/>
          <p:cNvPicPr>
            <a:picLocks noChangeAspect="1" noChangeArrowheads="1"/>
          </p:cNvPicPr>
          <p:nvPr/>
        </p:nvPicPr>
        <p:blipFill>
          <a:blip r:embed="rId3" cstate="print"/>
          <a:srcRect/>
          <a:stretch>
            <a:fillRect/>
          </a:stretch>
        </p:blipFill>
        <p:spPr bwMode="auto">
          <a:xfrm>
            <a:off x="2764631" y="4129788"/>
            <a:ext cx="3614738" cy="2711450"/>
          </a:xfrm>
          <a:prstGeom prst="rect">
            <a:avLst/>
          </a:prstGeom>
          <a:noFill/>
          <a:ln w="9525">
            <a:noFill/>
            <a:miter lim="800000"/>
            <a:headEnd/>
            <a:tailEnd/>
          </a:ln>
        </p:spPr>
      </p:pic>
      <p:sp>
        <p:nvSpPr>
          <p:cNvPr id="2" name="矩形 1">
            <a:extLst>
              <a:ext uri="{FF2B5EF4-FFF2-40B4-BE49-F238E27FC236}">
                <a16:creationId xmlns:a16="http://schemas.microsoft.com/office/drawing/2014/main" id="{7ED3BA8C-97CD-4851-B3D9-8C7E8E5CF776}"/>
              </a:ext>
            </a:extLst>
          </p:cNvPr>
          <p:cNvSpPr/>
          <p:nvPr/>
        </p:nvSpPr>
        <p:spPr>
          <a:xfrm>
            <a:off x="683567" y="1489557"/>
            <a:ext cx="8050135" cy="523220"/>
          </a:xfrm>
          <a:prstGeom prst="rect">
            <a:avLst/>
          </a:prstGeom>
        </p:spPr>
        <p:txBody>
          <a:bodyPr wrap="square">
            <a:spAutoFit/>
          </a:bodyPr>
          <a:lstStyle/>
          <a:p>
            <a:r>
              <a:rPr lang="zh-CN" altLang="en-US" sz="2800" b="1" i="0" dirty="0"/>
              <a:t>人们习惯于将压力测试，负载测试归为性能测试</a:t>
            </a:r>
          </a:p>
        </p:txBody>
      </p:sp>
    </p:spTree>
    <p:extLst>
      <p:ext uri="{BB962C8B-B14F-4D97-AF65-F5344CB8AC3E}">
        <p14:creationId xmlns:p14="http://schemas.microsoft.com/office/powerpoint/2010/main" val="4260424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ctr" eaLnBrk="1" hangingPunct="1">
              <a:defRPr/>
            </a:pPr>
            <a:r>
              <a:rPr kumimoji="1" lang="zh-CN" altLang="en-US" sz="3600" b="1" dirty="0">
                <a:solidFill>
                  <a:srgbClr val="FFFF00"/>
                </a:solidFill>
                <a:latin typeface="+mn-ea"/>
                <a:ea typeface="+mn-ea"/>
              </a:rPr>
              <a:t>压力测试类型</a:t>
            </a:r>
          </a:p>
        </p:txBody>
      </p:sp>
      <p:sp>
        <p:nvSpPr>
          <p:cNvPr id="52226" name="Rectangle 3"/>
          <p:cNvSpPr>
            <a:spLocks noGrp="1" noChangeArrowheads="1"/>
          </p:cNvSpPr>
          <p:nvPr>
            <p:ph type="body" idx="1"/>
          </p:nvPr>
        </p:nvSpPr>
        <p:spPr>
          <a:xfrm>
            <a:off x="1908175" y="3500438"/>
            <a:ext cx="4792663" cy="2159000"/>
          </a:xfrm>
        </p:spPr>
        <p:txBody>
          <a:bodyPr/>
          <a:lstStyle/>
          <a:p>
            <a:pPr eaLnBrk="1" hangingPunct="1">
              <a:lnSpc>
                <a:spcPct val="120000"/>
              </a:lnSpc>
              <a:buClr>
                <a:srgbClr val="91AC4E"/>
              </a:buClr>
              <a:buSzPct val="86000"/>
              <a:buFont typeface="Wingdings" pitchFamily="2" charset="2"/>
              <a:buChar char="p"/>
            </a:pPr>
            <a:r>
              <a:rPr lang="zh-CN" altLang="en-US" sz="3200"/>
              <a:t> </a:t>
            </a:r>
            <a:r>
              <a:rPr lang="zh-CN" altLang="en-US" sz="2800">
                <a:ea typeface="楷体" pitchFamily="49" charset="-122"/>
              </a:rPr>
              <a:t>并发性能测试（重点）</a:t>
            </a:r>
          </a:p>
          <a:p>
            <a:pPr eaLnBrk="1" hangingPunct="1">
              <a:lnSpc>
                <a:spcPct val="120000"/>
              </a:lnSpc>
              <a:buClr>
                <a:srgbClr val="91AC4E"/>
              </a:buClr>
              <a:buSzPct val="86000"/>
              <a:buFont typeface="Wingdings" pitchFamily="2" charset="2"/>
              <a:buChar char="p"/>
            </a:pPr>
            <a:r>
              <a:rPr lang="zh-CN" altLang="en-US" sz="2800">
                <a:ea typeface="楷体" pitchFamily="49" charset="-122"/>
              </a:rPr>
              <a:t> 疲劳强度测试</a:t>
            </a:r>
          </a:p>
          <a:p>
            <a:pPr eaLnBrk="1" hangingPunct="1">
              <a:lnSpc>
                <a:spcPct val="120000"/>
              </a:lnSpc>
              <a:buClr>
                <a:srgbClr val="91AC4E"/>
              </a:buClr>
              <a:buSzPct val="86000"/>
              <a:buFont typeface="Wingdings" pitchFamily="2" charset="2"/>
              <a:buChar char="p"/>
            </a:pPr>
            <a:r>
              <a:rPr lang="zh-CN" altLang="en-US" sz="2800">
                <a:ea typeface="楷体" pitchFamily="49" charset="-122"/>
              </a:rPr>
              <a:t> 大数据量测试 </a:t>
            </a:r>
          </a:p>
        </p:txBody>
      </p:sp>
      <p:sp>
        <p:nvSpPr>
          <p:cNvPr id="52227" name="Rectangle 5"/>
          <p:cNvSpPr>
            <a:spLocks noChangeArrowheads="1"/>
          </p:cNvSpPr>
          <p:nvPr/>
        </p:nvSpPr>
        <p:spPr bwMode="auto">
          <a:xfrm>
            <a:off x="539750" y="1557338"/>
            <a:ext cx="8135938" cy="1617662"/>
          </a:xfrm>
          <a:prstGeom prst="rect">
            <a:avLst/>
          </a:prstGeom>
          <a:noFill/>
          <a:ln w="9525">
            <a:noFill/>
            <a:miter lim="800000"/>
            <a:headEnd/>
            <a:tailEnd/>
          </a:ln>
        </p:spPr>
        <p:txBody>
          <a:bodyPr>
            <a:spAutoFit/>
          </a:bodyPr>
          <a:lstStyle/>
          <a:p>
            <a:pPr>
              <a:lnSpc>
                <a:spcPct val="140000"/>
              </a:lnSpc>
              <a:spcBef>
                <a:spcPct val="50000"/>
              </a:spcBef>
            </a:pPr>
            <a:r>
              <a:rPr lang="zh-CN" altLang="en-US" sz="2400" i="0" dirty="0"/>
              <a:t>在一种需要反常（如长时间的峰值）数量、频率或资源的方式下，执行可重复的负载测试，以检查程序对异常情况的抵抗能力，找出</a:t>
            </a:r>
            <a:r>
              <a:rPr lang="zh-CN" altLang="en-US" sz="2400" b="1" i="0" dirty="0"/>
              <a:t>性能瓶颈</a:t>
            </a:r>
            <a:r>
              <a:rPr lang="zh-CN" altLang="en-US" sz="2400" i="0" dirty="0"/>
              <a:t>或其它</a:t>
            </a:r>
            <a:r>
              <a:rPr lang="zh-CN" altLang="en-US" sz="2400" b="1" i="0" dirty="0"/>
              <a:t>不稳定性问题</a:t>
            </a:r>
          </a:p>
        </p:txBody>
      </p:sp>
    </p:spTree>
    <p:extLst>
      <p:ext uri="{BB962C8B-B14F-4D97-AF65-F5344CB8AC3E}">
        <p14:creationId xmlns:p14="http://schemas.microsoft.com/office/powerpoint/2010/main" val="139752342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403350" y="366713"/>
            <a:ext cx="6169025" cy="561975"/>
          </a:xfrm>
        </p:spPr>
        <p:txBody>
          <a:bodyPr/>
          <a:lstStyle/>
          <a:p>
            <a:pPr algn="ctr" eaLnBrk="1" hangingPunct="1">
              <a:defRPr/>
            </a:pPr>
            <a:r>
              <a:rPr kumimoji="1" lang="en-US" altLang="zh-CN" sz="3600" b="1" dirty="0">
                <a:solidFill>
                  <a:srgbClr val="FFFF00"/>
                </a:solidFill>
                <a:latin typeface="+mn-lt"/>
                <a:ea typeface="+mn-ea"/>
              </a:rPr>
              <a:t>ST- </a:t>
            </a:r>
            <a:r>
              <a:rPr kumimoji="1" lang="zh-CN" altLang="en-US" sz="3600" b="1" dirty="0">
                <a:solidFill>
                  <a:srgbClr val="FFFF00"/>
                </a:solidFill>
                <a:latin typeface="+mn-ea"/>
                <a:ea typeface="+mn-ea"/>
              </a:rPr>
              <a:t>并发性能测试</a:t>
            </a:r>
          </a:p>
        </p:txBody>
      </p:sp>
      <p:sp>
        <p:nvSpPr>
          <p:cNvPr id="54274" name="Rectangle 3"/>
          <p:cNvSpPr>
            <a:spLocks noGrp="1" noChangeArrowheads="1"/>
          </p:cNvSpPr>
          <p:nvPr>
            <p:ph type="body" idx="1"/>
          </p:nvPr>
        </p:nvSpPr>
        <p:spPr>
          <a:xfrm>
            <a:off x="611188" y="1773238"/>
            <a:ext cx="8064500" cy="3852862"/>
          </a:xfrm>
        </p:spPr>
        <p:txBody>
          <a:bodyPr/>
          <a:lstStyle/>
          <a:p>
            <a:pPr marL="0" indent="0" eaLnBrk="1" hangingPunct="1">
              <a:lnSpc>
                <a:spcPct val="130000"/>
              </a:lnSpc>
              <a:buFont typeface="Wingdings" pitchFamily="2" charset="2"/>
              <a:buNone/>
            </a:pPr>
            <a:r>
              <a:rPr lang="zh-CN" altLang="en-US" sz="2400" dirty="0">
                <a:ea typeface="楷体" pitchFamily="49" charset="-122"/>
              </a:rPr>
              <a:t>并发性能测试的过程也是一个负载测试过程，即逐渐增加并发虚拟用户数负载，直到系统出现性能瓶颈或者崩溃为止。</a:t>
            </a:r>
            <a:endParaRPr lang="en-US" altLang="zh-CN" sz="2400" dirty="0">
              <a:ea typeface="楷体" pitchFamily="49" charset="-122"/>
            </a:endParaRPr>
          </a:p>
          <a:p>
            <a:pPr marL="0" indent="0" eaLnBrk="1" hangingPunct="1">
              <a:lnSpc>
                <a:spcPct val="130000"/>
              </a:lnSpc>
              <a:buFont typeface="Wingdings" pitchFamily="2" charset="2"/>
              <a:buNone/>
            </a:pPr>
            <a:endParaRPr lang="en-US" altLang="zh-CN" sz="2400" dirty="0">
              <a:ea typeface="楷体" pitchFamily="49" charset="-122"/>
            </a:endParaRPr>
          </a:p>
          <a:p>
            <a:pPr marL="0" indent="0" eaLnBrk="1" hangingPunct="1">
              <a:lnSpc>
                <a:spcPct val="130000"/>
              </a:lnSpc>
              <a:buFontTx/>
              <a:buNone/>
            </a:pPr>
            <a:r>
              <a:rPr lang="zh-CN" altLang="en-US" sz="2400" b="1" u="sng" dirty="0">
                <a:ea typeface="楷体" pitchFamily="49" charset="-122"/>
              </a:rPr>
              <a:t>破坏性压力测试</a:t>
            </a:r>
            <a:r>
              <a:rPr lang="zh-CN" altLang="en-US" sz="2400" dirty="0">
                <a:ea typeface="楷体" pitchFamily="49" charset="-122"/>
              </a:rPr>
              <a:t>，通过不断加载的手段，快速造成系统的崩溃，让问题尽快地暴露出来</a:t>
            </a:r>
          </a:p>
          <a:p>
            <a:pPr marL="0" indent="0" eaLnBrk="1" hangingPunct="1">
              <a:lnSpc>
                <a:spcPct val="90000"/>
              </a:lnSpc>
              <a:buFont typeface="Wingdings" pitchFamily="2" charset="2"/>
              <a:buNone/>
            </a:pPr>
            <a:endParaRPr lang="en-US" altLang="zh-CN" sz="2400" b="1" i="1" dirty="0">
              <a:solidFill>
                <a:srgbClr val="3366FF"/>
              </a:solidFill>
              <a:ea typeface="楷体" pitchFamily="49" charset="-122"/>
            </a:endParaRPr>
          </a:p>
          <a:p>
            <a:pPr marL="179388" lvl="1" indent="0" eaLnBrk="1" hangingPunct="1">
              <a:lnSpc>
                <a:spcPct val="90000"/>
              </a:lnSpc>
              <a:buFont typeface="Wingdings" pitchFamily="2" charset="2"/>
              <a:buNone/>
            </a:pPr>
            <a:r>
              <a:rPr lang="zh-CN" altLang="en-US" sz="2400" dirty="0">
                <a:ea typeface="楷体" pitchFamily="49" charset="-122"/>
              </a:rPr>
              <a:t>    </a:t>
            </a:r>
          </a:p>
        </p:txBody>
      </p:sp>
    </p:spTree>
    <p:extLst>
      <p:ext uri="{BB962C8B-B14F-4D97-AF65-F5344CB8AC3E}">
        <p14:creationId xmlns:p14="http://schemas.microsoft.com/office/powerpoint/2010/main" val="86224790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547813" y="188913"/>
            <a:ext cx="5880100" cy="836612"/>
          </a:xfrm>
        </p:spPr>
        <p:txBody>
          <a:bodyPr/>
          <a:lstStyle/>
          <a:p>
            <a:pPr algn="ctr" eaLnBrk="1" hangingPunct="1"/>
            <a:r>
              <a:rPr kumimoji="1" lang="en-US" altLang="zh-CN" sz="3600" b="1">
                <a:solidFill>
                  <a:srgbClr val="FFFF00"/>
                </a:solidFill>
              </a:rPr>
              <a:t>ST- </a:t>
            </a:r>
            <a:r>
              <a:rPr kumimoji="1" lang="zh-CN" altLang="en-US" sz="3600" b="1">
                <a:solidFill>
                  <a:srgbClr val="FFFF00"/>
                </a:solidFill>
                <a:ea typeface="楷体_GB2312"/>
                <a:cs typeface="楷体_GB2312"/>
              </a:rPr>
              <a:t>疲劳强度测试</a:t>
            </a:r>
          </a:p>
        </p:txBody>
      </p:sp>
      <p:sp>
        <p:nvSpPr>
          <p:cNvPr id="56323" name="Rectangle 3"/>
          <p:cNvSpPr>
            <a:spLocks noGrp="1" noChangeArrowheads="1"/>
          </p:cNvSpPr>
          <p:nvPr>
            <p:ph type="body" idx="1"/>
          </p:nvPr>
        </p:nvSpPr>
        <p:spPr>
          <a:xfrm>
            <a:off x="611188" y="1484313"/>
            <a:ext cx="8208962" cy="4897437"/>
          </a:xfrm>
        </p:spPr>
        <p:txBody>
          <a:bodyPr/>
          <a:lstStyle/>
          <a:p>
            <a:pPr marL="0" lvl="1" indent="179388" eaLnBrk="1" hangingPunct="1">
              <a:lnSpc>
                <a:spcPct val="120000"/>
              </a:lnSpc>
              <a:buFont typeface="Wingdings" pitchFamily="2" charset="2"/>
              <a:buNone/>
              <a:defRPr/>
            </a:pPr>
            <a:r>
              <a:rPr lang="zh-CN" altLang="en-US" sz="2400" dirty="0">
                <a:solidFill>
                  <a:schemeClr val="accent2">
                    <a:lumMod val="75000"/>
                  </a:schemeClr>
                </a:solidFill>
                <a:ea typeface="宋体"/>
                <a:cs typeface="宋体"/>
              </a:rPr>
              <a:t>采用系统稳定运行情况下能够支持的最大负载，持续长时间运行，以发现性能问题。</a:t>
            </a:r>
            <a:endParaRPr lang="en-US" altLang="zh-CN" sz="2400" dirty="0">
              <a:solidFill>
                <a:schemeClr val="accent2">
                  <a:lumMod val="75000"/>
                </a:schemeClr>
              </a:solidFill>
              <a:ea typeface="宋体"/>
              <a:cs typeface="宋体"/>
            </a:endParaRPr>
          </a:p>
          <a:p>
            <a:pPr marL="0" lvl="1" indent="179388" eaLnBrk="1" hangingPunct="1">
              <a:lnSpc>
                <a:spcPct val="120000"/>
              </a:lnSpc>
              <a:buFont typeface="Wingdings" pitchFamily="2" charset="2"/>
              <a:buNone/>
              <a:defRPr/>
            </a:pPr>
            <a:endParaRPr lang="zh-CN" altLang="en-US" sz="1600" dirty="0">
              <a:ea typeface="宋体"/>
              <a:cs typeface="宋体"/>
            </a:endParaRPr>
          </a:p>
          <a:p>
            <a:pPr eaLnBrk="1" hangingPunct="1">
              <a:lnSpc>
                <a:spcPct val="120000"/>
              </a:lnSpc>
              <a:buFontTx/>
              <a:buNone/>
              <a:defRPr/>
            </a:pPr>
            <a:r>
              <a:rPr lang="zh-CN" altLang="en-US" sz="2400" b="1" u="sng" dirty="0">
                <a:ea typeface="宋体"/>
                <a:cs typeface="宋体"/>
              </a:rPr>
              <a:t>渗入测试</a:t>
            </a:r>
            <a:r>
              <a:rPr lang="zh-CN" altLang="en-US" sz="2400" dirty="0">
                <a:ea typeface="宋体"/>
                <a:cs typeface="宋体"/>
              </a:rPr>
              <a:t>（</a:t>
            </a:r>
            <a:r>
              <a:rPr lang="en-US" altLang="zh-CN" sz="2400" dirty="0">
                <a:ea typeface="宋体"/>
                <a:cs typeface="宋体"/>
              </a:rPr>
              <a:t>soak test</a:t>
            </a:r>
            <a:r>
              <a:rPr lang="zh-CN" altLang="en-US" sz="2400" dirty="0">
                <a:ea typeface="宋体"/>
                <a:cs typeface="宋体"/>
              </a:rPr>
              <a:t>）</a:t>
            </a:r>
            <a:r>
              <a:rPr lang="zh-CN" altLang="en-US" sz="2400" b="1" dirty="0">
                <a:ea typeface="宋体"/>
                <a:cs typeface="宋体"/>
              </a:rPr>
              <a:t>，</a:t>
            </a:r>
            <a:r>
              <a:rPr lang="zh-CN" altLang="en-US" sz="2400" dirty="0">
                <a:ea typeface="宋体"/>
                <a:cs typeface="宋体"/>
              </a:rPr>
              <a:t>通过长时间运行，使问题逐渐渗透出来，从而发现内存泄漏、垃圾收集（</a:t>
            </a:r>
            <a:r>
              <a:rPr lang="en-US" altLang="zh-CN" sz="2400" dirty="0">
                <a:ea typeface="宋体"/>
                <a:cs typeface="宋体"/>
              </a:rPr>
              <a:t>GC</a:t>
            </a:r>
            <a:r>
              <a:rPr lang="zh-CN" altLang="en-US" sz="2400" dirty="0">
                <a:ea typeface="宋体"/>
                <a:cs typeface="宋体"/>
              </a:rPr>
              <a:t>）或系统的其他问题，以检验系统的健壮性 </a:t>
            </a:r>
          </a:p>
          <a:p>
            <a:pPr eaLnBrk="1" hangingPunct="1">
              <a:lnSpc>
                <a:spcPct val="120000"/>
              </a:lnSpc>
              <a:buFontTx/>
              <a:buNone/>
              <a:defRPr/>
            </a:pPr>
            <a:r>
              <a:rPr lang="zh-CN" altLang="en-US" sz="2400" b="1" u="sng" dirty="0">
                <a:ea typeface="宋体"/>
                <a:cs typeface="宋体"/>
              </a:rPr>
              <a:t>峰谷测试</a:t>
            </a:r>
            <a:r>
              <a:rPr lang="zh-CN" altLang="en-US" sz="2400" dirty="0">
                <a:ea typeface="宋体"/>
                <a:cs typeface="宋体"/>
              </a:rPr>
              <a:t>（</a:t>
            </a:r>
            <a:r>
              <a:rPr lang="en-US" altLang="zh-CN" sz="2400" dirty="0">
                <a:ea typeface="宋体"/>
                <a:cs typeface="宋体"/>
              </a:rPr>
              <a:t>peak-rest test</a:t>
            </a:r>
            <a:r>
              <a:rPr lang="zh-CN" altLang="en-US" sz="2400" dirty="0">
                <a:ea typeface="宋体"/>
                <a:cs typeface="宋体"/>
              </a:rPr>
              <a:t>），采用高低突变加载方式进行，先加载到高水平的负载，然后急剧降低负载，稍微平息一段时间，再加载到高水平的负载，重复这样过程，容易发现问题的蛛丝马迹，最终找到问题的根源</a:t>
            </a:r>
          </a:p>
        </p:txBody>
      </p:sp>
    </p:spTree>
    <p:extLst>
      <p:ext uri="{BB962C8B-B14F-4D97-AF65-F5344CB8AC3E}">
        <p14:creationId xmlns:p14="http://schemas.microsoft.com/office/powerpoint/2010/main" val="196075153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1476375" y="188913"/>
            <a:ext cx="6024563" cy="765175"/>
          </a:xfrm>
        </p:spPr>
        <p:txBody>
          <a:bodyPr/>
          <a:lstStyle/>
          <a:p>
            <a:pPr algn="ctr" eaLnBrk="1" hangingPunct="1"/>
            <a:r>
              <a:rPr kumimoji="1" lang="en-US" altLang="zh-CN" sz="3600" b="1">
                <a:solidFill>
                  <a:srgbClr val="FFFF00"/>
                </a:solidFill>
              </a:rPr>
              <a:t>ST- </a:t>
            </a:r>
            <a:r>
              <a:rPr kumimoji="1" lang="zh-CN" altLang="en-US" sz="3600" b="1">
                <a:solidFill>
                  <a:srgbClr val="FFFF00"/>
                </a:solidFill>
                <a:ea typeface="楷体_GB2312"/>
                <a:cs typeface="楷体_GB2312"/>
              </a:rPr>
              <a:t>大数据量测试</a:t>
            </a:r>
          </a:p>
        </p:txBody>
      </p:sp>
      <p:sp>
        <p:nvSpPr>
          <p:cNvPr id="58370" name="Rectangle 3"/>
          <p:cNvSpPr>
            <a:spLocks noGrp="1" noChangeArrowheads="1"/>
          </p:cNvSpPr>
          <p:nvPr>
            <p:ph type="body" idx="1"/>
          </p:nvPr>
        </p:nvSpPr>
        <p:spPr>
          <a:xfrm>
            <a:off x="755650" y="1484313"/>
            <a:ext cx="7920038" cy="3341687"/>
          </a:xfrm>
        </p:spPr>
        <p:txBody>
          <a:bodyPr/>
          <a:lstStyle/>
          <a:p>
            <a:pPr marL="174625" lvl="2" indent="0" eaLnBrk="1" hangingPunct="1">
              <a:buFontTx/>
              <a:buNone/>
            </a:pPr>
            <a:r>
              <a:rPr lang="zh-CN" altLang="en-US" sz="2800" b="1"/>
              <a:t>独立的数据量测试</a:t>
            </a:r>
          </a:p>
          <a:p>
            <a:pPr marL="1055688" lvl="1" indent="-584200" eaLnBrk="1" hangingPunct="1">
              <a:buFont typeface="Wingdings" pitchFamily="2" charset="2"/>
              <a:buChar char="²"/>
            </a:pPr>
            <a:r>
              <a:rPr lang="zh-CN" altLang="en-US" sz="2400">
                <a:latin typeface="楷体_GB2312"/>
                <a:ea typeface="楷体_GB2312"/>
                <a:cs typeface="楷体_GB2312"/>
              </a:rPr>
              <a:t>针对某些系统存储、传输、统计、查询等业务进行大数据量测试</a:t>
            </a:r>
            <a:r>
              <a:rPr lang="zh-CN" altLang="en-US" sz="2400"/>
              <a:t> </a:t>
            </a:r>
          </a:p>
          <a:p>
            <a:pPr marL="1055688" lvl="1" indent="-584200" eaLnBrk="1" hangingPunct="1">
              <a:buFont typeface="Wingdings" pitchFamily="2" charset="2"/>
              <a:buChar char="²"/>
            </a:pPr>
            <a:endParaRPr lang="zh-CN" altLang="en-US" sz="2400"/>
          </a:p>
          <a:p>
            <a:pPr marL="174625" lvl="2" indent="0" eaLnBrk="1" hangingPunct="1">
              <a:buFontTx/>
              <a:buNone/>
            </a:pPr>
            <a:r>
              <a:rPr lang="zh-CN" altLang="en-US" sz="2800" b="1"/>
              <a:t>综合数据量测试</a:t>
            </a:r>
            <a:r>
              <a:rPr lang="zh-CN" altLang="en-US" sz="2400"/>
              <a:t> </a:t>
            </a:r>
          </a:p>
          <a:p>
            <a:pPr marL="1055688" lvl="1" indent="-584200" eaLnBrk="1" hangingPunct="1">
              <a:buFont typeface="Wingdings" pitchFamily="2" charset="2"/>
              <a:buChar char="²"/>
            </a:pPr>
            <a:r>
              <a:rPr lang="zh-CN" altLang="en-US" sz="2400">
                <a:latin typeface="楷体_GB2312"/>
                <a:ea typeface="楷体_GB2312"/>
                <a:cs typeface="楷体_GB2312"/>
              </a:rPr>
              <a:t>和压力性能测试、负载性能测试、并发性能测试、疲劳性能测试相结合的综合测试方案 </a:t>
            </a:r>
          </a:p>
        </p:txBody>
      </p:sp>
      <p:sp>
        <p:nvSpPr>
          <p:cNvPr id="58371" name="Rectangle 3"/>
          <p:cNvSpPr txBox="1">
            <a:spLocks noChangeArrowheads="1"/>
          </p:cNvSpPr>
          <p:nvPr/>
        </p:nvSpPr>
        <p:spPr bwMode="auto">
          <a:xfrm>
            <a:off x="900113" y="5084763"/>
            <a:ext cx="7729537" cy="925512"/>
          </a:xfrm>
          <a:prstGeom prst="rect">
            <a:avLst/>
          </a:prstGeom>
          <a:noFill/>
          <a:ln w="9525">
            <a:noFill/>
            <a:miter lim="800000"/>
            <a:headEnd/>
            <a:tailEnd/>
          </a:ln>
        </p:spPr>
        <p:txBody>
          <a:bodyPr/>
          <a:lstStyle/>
          <a:p>
            <a:pPr marL="355600" indent="-355600">
              <a:spcBef>
                <a:spcPct val="20000"/>
              </a:spcBef>
            </a:pPr>
            <a:r>
              <a:rPr lang="zh-CN" altLang="en-US" sz="2000" i="0">
                <a:solidFill>
                  <a:srgbClr val="800000"/>
                </a:solidFill>
                <a:ea typeface="楷体" pitchFamily="49" charset="-122"/>
              </a:rPr>
              <a:t>例如：大数据量测试：</a:t>
            </a:r>
            <a:r>
              <a:rPr lang="en-US" altLang="zh-CN" sz="2000" i="0">
                <a:solidFill>
                  <a:srgbClr val="800000"/>
                </a:solidFill>
                <a:ea typeface="楷体" pitchFamily="49" charset="-122"/>
              </a:rPr>
              <a:t>10</a:t>
            </a:r>
            <a:r>
              <a:rPr lang="zh-CN" altLang="en-US" sz="2000" i="0">
                <a:solidFill>
                  <a:srgbClr val="800000"/>
                </a:solidFill>
                <a:ea typeface="楷体" pitchFamily="49" charset="-122"/>
              </a:rPr>
              <a:t>万、</a:t>
            </a:r>
            <a:r>
              <a:rPr lang="en-US" altLang="zh-CN" sz="2000" i="0">
                <a:solidFill>
                  <a:srgbClr val="800000"/>
                </a:solidFill>
                <a:ea typeface="楷体" pitchFamily="49" charset="-122"/>
              </a:rPr>
              <a:t>100</a:t>
            </a:r>
            <a:r>
              <a:rPr lang="zh-CN" altLang="en-US" sz="2000" i="0">
                <a:solidFill>
                  <a:srgbClr val="800000"/>
                </a:solidFill>
                <a:ea typeface="楷体" pitchFamily="49" charset="-122"/>
              </a:rPr>
              <a:t>万、千万条记录</a:t>
            </a:r>
            <a:endParaRPr lang="en-US" altLang="zh-CN" sz="2000" i="0">
              <a:solidFill>
                <a:srgbClr val="800000"/>
              </a:solidFill>
              <a:ea typeface="楷体" pitchFamily="49" charset="-122"/>
            </a:endParaRPr>
          </a:p>
          <a:p>
            <a:pPr marL="355600" indent="-355600">
              <a:spcBef>
                <a:spcPct val="20000"/>
              </a:spcBef>
            </a:pPr>
            <a:r>
              <a:rPr lang="zh-CN" altLang="en-US" sz="2000" i="0">
                <a:solidFill>
                  <a:srgbClr val="800000"/>
                </a:solidFill>
                <a:ea typeface="楷体" pitchFamily="49" charset="-122"/>
              </a:rPr>
              <a:t>        大容量测试：某些字段存储</a:t>
            </a:r>
            <a:r>
              <a:rPr lang="en-US" altLang="zh-CN" sz="2000" i="0">
                <a:solidFill>
                  <a:srgbClr val="800000"/>
                </a:solidFill>
                <a:ea typeface="楷体" pitchFamily="49" charset="-122"/>
              </a:rPr>
              <a:t>10M</a:t>
            </a:r>
            <a:r>
              <a:rPr lang="zh-CN" altLang="en-US" sz="2000" i="0">
                <a:solidFill>
                  <a:srgbClr val="800000"/>
                </a:solidFill>
                <a:ea typeface="楷体" pitchFamily="49" charset="-122"/>
              </a:rPr>
              <a:t>、</a:t>
            </a:r>
            <a:r>
              <a:rPr lang="en-US" altLang="zh-CN" sz="2000" i="0">
                <a:solidFill>
                  <a:srgbClr val="800000"/>
                </a:solidFill>
                <a:ea typeface="楷体" pitchFamily="49" charset="-122"/>
              </a:rPr>
              <a:t>100M</a:t>
            </a:r>
            <a:r>
              <a:rPr lang="zh-CN" altLang="en-US" sz="2000" i="0">
                <a:solidFill>
                  <a:srgbClr val="800000"/>
                </a:solidFill>
                <a:ea typeface="楷体" pitchFamily="49" charset="-122"/>
              </a:rPr>
              <a:t>、</a:t>
            </a:r>
            <a:r>
              <a:rPr lang="en-US" altLang="zh-CN" sz="2000" i="0">
                <a:solidFill>
                  <a:srgbClr val="800000"/>
                </a:solidFill>
                <a:ea typeface="楷体" pitchFamily="49" charset="-122"/>
              </a:rPr>
              <a:t>1G</a:t>
            </a:r>
            <a:r>
              <a:rPr lang="zh-CN" altLang="en-US" sz="2000" i="0">
                <a:solidFill>
                  <a:srgbClr val="800000"/>
                </a:solidFill>
                <a:ea typeface="楷体" pitchFamily="49" charset="-122"/>
              </a:rPr>
              <a:t>等大体积数据。</a:t>
            </a:r>
            <a:endParaRPr lang="en-US" altLang="zh-CN" sz="2000" i="0">
              <a:solidFill>
                <a:srgbClr val="800000"/>
              </a:solidFill>
              <a:ea typeface="楷体" pitchFamily="49" charset="-122"/>
            </a:endParaRPr>
          </a:p>
          <a:p>
            <a:pPr marL="355600" indent="-355600">
              <a:spcBef>
                <a:spcPct val="20000"/>
              </a:spcBef>
              <a:buFont typeface="Wingdings" pitchFamily="2" charset="2"/>
              <a:buNone/>
            </a:pPr>
            <a:r>
              <a:rPr lang="zh-CN" altLang="en-US" sz="2000" i="0">
                <a:solidFill>
                  <a:srgbClr val="800000"/>
                </a:solidFill>
                <a:ea typeface="楷体" pitchFamily="49" charset="-122"/>
              </a:rPr>
              <a:t> </a:t>
            </a:r>
          </a:p>
          <a:p>
            <a:pPr marL="190500" lvl="1">
              <a:spcBef>
                <a:spcPct val="20000"/>
              </a:spcBef>
            </a:pPr>
            <a:endParaRPr lang="zh-CN" altLang="en-US" sz="2800">
              <a:solidFill>
                <a:srgbClr val="800000"/>
              </a:solidFill>
              <a:ea typeface="黑体" pitchFamily="49" charset="-122"/>
            </a:endParaRPr>
          </a:p>
          <a:p>
            <a:pPr marL="190500" lvl="1">
              <a:spcBef>
                <a:spcPct val="20000"/>
              </a:spcBef>
            </a:pPr>
            <a:endParaRPr lang="zh-CN" altLang="en-US" sz="2800">
              <a:solidFill>
                <a:srgbClr val="800000"/>
              </a:solidFill>
              <a:ea typeface="黑体" pitchFamily="49" charset="-122"/>
            </a:endParaRPr>
          </a:p>
          <a:p>
            <a:pPr marL="190500" lvl="1">
              <a:spcBef>
                <a:spcPct val="20000"/>
              </a:spcBef>
            </a:pPr>
            <a:endParaRPr lang="zh-CN" altLang="en-US" sz="2800">
              <a:solidFill>
                <a:srgbClr val="800000"/>
              </a:solidFill>
              <a:ea typeface="黑体" pitchFamily="49" charset="-122"/>
            </a:endParaRPr>
          </a:p>
          <a:p>
            <a:pPr marL="381000" lvl="2" indent="3175" algn="just">
              <a:lnSpc>
                <a:spcPct val="150000"/>
              </a:lnSpc>
              <a:spcBef>
                <a:spcPct val="20000"/>
              </a:spcBef>
              <a:buFont typeface="Wingdings" pitchFamily="2" charset="2"/>
              <a:buNone/>
            </a:pPr>
            <a:endParaRPr lang="zh-CN" altLang="en-US" sz="2800">
              <a:solidFill>
                <a:srgbClr val="800000"/>
              </a:solidFill>
              <a:ea typeface="黑体" pitchFamily="49" charset="-122"/>
            </a:endParaRPr>
          </a:p>
        </p:txBody>
      </p:sp>
    </p:spTree>
    <p:extLst>
      <p:ext uri="{BB962C8B-B14F-4D97-AF65-F5344CB8AC3E}">
        <p14:creationId xmlns:p14="http://schemas.microsoft.com/office/powerpoint/2010/main" val="18623783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6.3.2</a:t>
            </a:r>
            <a:r>
              <a:rPr lang="zh-CN" altLang="en-US" dirty="0"/>
              <a:t>系统负载及其模式</a:t>
            </a:r>
          </a:p>
        </p:txBody>
      </p:sp>
      <p:sp>
        <p:nvSpPr>
          <p:cNvPr id="3" name="内容占位符 2"/>
          <p:cNvSpPr>
            <a:spLocks noGrp="1"/>
          </p:cNvSpPr>
          <p:nvPr>
            <p:ph idx="1"/>
          </p:nvPr>
        </p:nvSpPr>
        <p:spPr>
          <a:xfrm>
            <a:off x="539552" y="1285875"/>
            <a:ext cx="8280920" cy="4784725"/>
          </a:xfrm>
        </p:spPr>
        <p:txBody>
          <a:bodyPr/>
          <a:lstStyle/>
          <a:p>
            <a:r>
              <a:rPr lang="zh-CN" altLang="en-US" dirty="0"/>
              <a:t>看作“并发用户数量</a:t>
            </a:r>
            <a:r>
              <a:rPr lang="en-US" altLang="zh-CN" dirty="0"/>
              <a:t>+</a:t>
            </a:r>
            <a:r>
              <a:rPr lang="zh-CN" altLang="en-US" dirty="0"/>
              <a:t>思考时间</a:t>
            </a:r>
            <a:r>
              <a:rPr lang="en-US" altLang="zh-CN" dirty="0"/>
              <a:t>+</a:t>
            </a:r>
            <a:r>
              <a:rPr lang="zh-CN" altLang="en-US" dirty="0"/>
              <a:t>每次请求发送的数据量</a:t>
            </a:r>
            <a:r>
              <a:rPr lang="en-US" altLang="zh-CN" dirty="0"/>
              <a:t>+</a:t>
            </a:r>
            <a:r>
              <a:rPr lang="zh-CN" altLang="en-US" dirty="0"/>
              <a:t>负载模式”</a:t>
            </a:r>
            <a:endParaRPr lang="en-US" altLang="zh-CN" dirty="0"/>
          </a:p>
          <a:p>
            <a:r>
              <a:rPr lang="zh-CN" altLang="en-US" dirty="0"/>
              <a:t>在线用户：访问系统后未退出的用户，一个</a:t>
            </a:r>
            <a:r>
              <a:rPr lang="en-US" altLang="zh-CN" dirty="0"/>
              <a:t>session</a:t>
            </a:r>
          </a:p>
          <a:p>
            <a:r>
              <a:rPr lang="zh-CN" altLang="en-US" dirty="0"/>
              <a:t>虚拟用户：模拟浏览器向</a:t>
            </a:r>
            <a:r>
              <a:rPr lang="en-US" altLang="zh-CN" dirty="0"/>
              <a:t>web</a:t>
            </a:r>
            <a:r>
              <a:rPr lang="zh-CN" altLang="en-US" dirty="0"/>
              <a:t>服务器发送请求并接收响应的一个进程或线程</a:t>
            </a:r>
            <a:endParaRPr lang="en-US" altLang="zh-CN" dirty="0"/>
          </a:p>
          <a:p>
            <a:r>
              <a:rPr lang="zh-CN" altLang="en-US" dirty="0"/>
              <a:t>并发用户：同一时刻做同一件事情或同样的操作</a:t>
            </a:r>
            <a:endParaRPr lang="en-US" altLang="zh-CN" dirty="0"/>
          </a:p>
          <a:p>
            <a:r>
              <a:rPr lang="zh-CN" altLang="en-US" dirty="0"/>
              <a:t>并发数量：并发用户数量</a:t>
            </a:r>
            <a:endParaRPr lang="en-US" altLang="zh-CN" dirty="0"/>
          </a:p>
          <a:p>
            <a:r>
              <a:rPr lang="zh-CN" altLang="en-US" dirty="0"/>
              <a:t>思考时间</a:t>
            </a:r>
            <a:r>
              <a:rPr lang="zh-CN" altLang="en-US" dirty="0">
                <a:ea typeface="宋体" pitchFamily="2" charset="-122"/>
              </a:rPr>
              <a:t> （</a:t>
            </a:r>
            <a:r>
              <a:rPr lang="en-US" altLang="zh-CN" dirty="0">
                <a:ea typeface="宋体" pitchFamily="2" charset="-122"/>
              </a:rPr>
              <a:t>thinking time</a:t>
            </a:r>
            <a:r>
              <a:rPr lang="zh-CN" altLang="en-US" dirty="0">
                <a:ea typeface="宋体" pitchFamily="2" charset="-122"/>
              </a:rPr>
              <a:t>）</a:t>
            </a:r>
            <a:r>
              <a:rPr lang="zh-CN" altLang="en-US" dirty="0"/>
              <a:t>：收到响应后到下一个请求之间的间隔时间</a:t>
            </a:r>
            <a:endParaRPr lang="en-US" altLang="zh-CN" dirty="0"/>
          </a:p>
          <a:p>
            <a:r>
              <a:rPr lang="zh-CN" altLang="en-US" dirty="0">
                <a:ea typeface="宋体" pitchFamily="2" charset="-122"/>
              </a:rPr>
              <a:t>每次请求发送的数据量 </a:t>
            </a:r>
            <a:r>
              <a:rPr lang="en-US" altLang="zh-CN" dirty="0">
                <a:ea typeface="宋体" pitchFamily="2" charset="-122"/>
              </a:rPr>
              <a:t>(Request Per Second, RPS)</a:t>
            </a:r>
          </a:p>
          <a:p>
            <a:endParaRPr lang="en-US" altLang="zh-CN" dirty="0"/>
          </a:p>
          <a:p>
            <a:r>
              <a:rPr lang="zh-CN" altLang="en-US" dirty="0"/>
              <a:t>负载的模式：加载的方式</a:t>
            </a:r>
            <a:endParaRPr lang="en-US" altLang="zh-CN" dirty="0"/>
          </a:p>
          <a:p>
            <a:pPr lvl="1"/>
            <a:r>
              <a:rPr lang="zh-CN" altLang="en-US" dirty="0"/>
              <a:t>一次建立</a:t>
            </a:r>
            <a:r>
              <a:rPr lang="en-US" altLang="zh-CN" dirty="0"/>
              <a:t>200</a:t>
            </a:r>
            <a:r>
              <a:rPr lang="zh-CN" altLang="en-US" dirty="0"/>
              <a:t>个并发连接；每秒</a:t>
            </a:r>
            <a:r>
              <a:rPr lang="en-US" altLang="zh-CN" dirty="0"/>
              <a:t>10</a:t>
            </a:r>
            <a:r>
              <a:rPr lang="zh-CN" altLang="en-US" dirty="0"/>
              <a:t>个连接逐渐增加</a:t>
            </a:r>
            <a:endParaRPr lang="en-US" altLang="zh-CN" dirty="0"/>
          </a:p>
          <a:p>
            <a:pPr lvl="1"/>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25</a:t>
            </a:fld>
            <a:endParaRPr lang="en-US" altLang="zh-CN"/>
          </a:p>
        </p:txBody>
      </p:sp>
    </p:spTree>
    <p:extLst>
      <p:ext uri="{BB962C8B-B14F-4D97-AF65-F5344CB8AC3E}">
        <p14:creationId xmlns:p14="http://schemas.microsoft.com/office/powerpoint/2010/main" val="1024498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26</a:t>
            </a:fld>
            <a:endParaRPr lang="en-US" altLang="zh-CN"/>
          </a:p>
        </p:txBody>
      </p:sp>
      <p:pic>
        <p:nvPicPr>
          <p:cNvPr id="5" name="图片 4"/>
          <p:cNvPicPr>
            <a:picLocks noChangeAspect="1"/>
          </p:cNvPicPr>
          <p:nvPr/>
        </p:nvPicPr>
        <p:blipFill>
          <a:blip r:embed="rId2"/>
          <a:stretch>
            <a:fillRect/>
          </a:stretch>
        </p:blipFill>
        <p:spPr>
          <a:xfrm>
            <a:off x="971600" y="1385442"/>
            <a:ext cx="7019925" cy="4514850"/>
          </a:xfrm>
          <a:prstGeom prst="rect">
            <a:avLst/>
          </a:prstGeom>
        </p:spPr>
      </p:pic>
    </p:spTree>
    <p:extLst>
      <p:ext uri="{BB962C8B-B14F-4D97-AF65-F5344CB8AC3E}">
        <p14:creationId xmlns:p14="http://schemas.microsoft.com/office/powerpoint/2010/main" val="1336005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27</a:t>
            </a:fld>
            <a:endParaRPr lang="en-US" altLang="zh-CN"/>
          </a:p>
        </p:txBody>
      </p:sp>
      <p:sp>
        <p:nvSpPr>
          <p:cNvPr id="6" name="文本框 5"/>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思考时间是指</a:t>
            </a:r>
          </a:p>
        </p:txBody>
      </p:sp>
      <p:sp>
        <p:nvSpPr>
          <p:cNvPr id="7" name="文本框 6"/>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800" dirty="0"/>
              <a:t>收到响应后到下一个请求之间的间隔时间</a:t>
            </a:r>
            <a:endParaRPr lang="en-US" altLang="zh-CN" sz="2800" dirty="0"/>
          </a:p>
        </p:txBody>
      </p:sp>
      <p:sp>
        <p:nvSpPr>
          <p:cNvPr id="8" name="文本框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用户发送请求到收到响应的时间</a:t>
            </a:r>
          </a:p>
        </p:txBody>
      </p:sp>
      <p:sp>
        <p:nvSpPr>
          <p:cNvPr id="9" name="文本框 8"/>
          <p:cNvSpPr txBox="1"/>
          <p:nvPr>
            <p:custDataLst>
              <p:tags r:id="rId5"/>
            </p:custDataLst>
          </p:nvPr>
        </p:nvSpPr>
        <p:spPr>
          <a:xfrm>
            <a:off x="1828800" y="4500563"/>
            <a:ext cx="6847656"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Web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服务器向应用服务器发送请求到收到响应的世界</a:t>
            </a:r>
          </a:p>
        </p:txBody>
      </p:sp>
      <p:sp>
        <p:nvSpPr>
          <p:cNvPr id="10" name="文本框 9"/>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此处添加选项内容</a:t>
            </a:r>
          </a:p>
        </p:txBody>
      </p:sp>
      <p:sp>
        <p:nvSpPr>
          <p:cNvPr id="11" name="椭圆 10"/>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96560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6.3.3</a:t>
            </a:r>
            <a:r>
              <a:rPr lang="zh-CN" altLang="en-US" dirty="0"/>
              <a:t>性能测试的基本过程</a:t>
            </a:r>
          </a:p>
        </p:txBody>
      </p:sp>
      <p:sp>
        <p:nvSpPr>
          <p:cNvPr id="9" name="内容占位符 8"/>
          <p:cNvSpPr>
            <a:spLocks noGrp="1"/>
          </p:cNvSpPr>
          <p:nvPr>
            <p:ph idx="1"/>
          </p:nvPr>
        </p:nvSpPr>
        <p:spPr/>
        <p:txBody>
          <a:bodyPr/>
          <a:lstStyle/>
          <a:p>
            <a:r>
              <a:rPr lang="en-US" altLang="zh-CN" dirty="0"/>
              <a:t>1 </a:t>
            </a:r>
            <a:r>
              <a:rPr lang="zh-CN" altLang="en-US" dirty="0"/>
              <a:t>确定性能测试需求</a:t>
            </a:r>
            <a:endParaRPr lang="en-US" altLang="zh-CN" dirty="0"/>
          </a:p>
          <a:p>
            <a:r>
              <a:rPr lang="en-US" altLang="zh-CN" dirty="0"/>
              <a:t>2 </a:t>
            </a:r>
            <a:r>
              <a:rPr lang="zh-CN" altLang="en-US" dirty="0"/>
              <a:t>选择测试工具和开发相应的测试脚本</a:t>
            </a:r>
            <a:endParaRPr lang="en-US" altLang="zh-CN" dirty="0"/>
          </a:p>
          <a:p>
            <a:r>
              <a:rPr lang="en-US" altLang="zh-CN" dirty="0"/>
              <a:t>3 </a:t>
            </a:r>
            <a:r>
              <a:rPr lang="zh-CN" altLang="en-US" dirty="0"/>
              <a:t>建立性能测试负载模型：</a:t>
            </a:r>
            <a:endParaRPr lang="en-US" altLang="zh-CN" dirty="0"/>
          </a:p>
          <a:p>
            <a:pPr lvl="1"/>
            <a:r>
              <a:rPr lang="zh-CN" altLang="en-US" dirty="0"/>
              <a:t>确定并发虚拟用户数量，每次请求的数据量，思考时间，加载方式和持续加载的时间等</a:t>
            </a:r>
            <a:endParaRPr lang="en-US" altLang="zh-CN" dirty="0"/>
          </a:p>
          <a:p>
            <a:pPr lvl="1"/>
            <a:r>
              <a:rPr lang="zh-CN" altLang="en-US" dirty="0"/>
              <a:t>是个迭代完善的过程</a:t>
            </a:r>
            <a:endParaRPr lang="en-US" altLang="zh-CN" dirty="0"/>
          </a:p>
          <a:p>
            <a:r>
              <a:rPr lang="en-US" altLang="zh-CN" dirty="0"/>
              <a:t>4</a:t>
            </a:r>
            <a:r>
              <a:rPr lang="zh-CN" altLang="en-US" dirty="0"/>
              <a:t>执行测试</a:t>
            </a:r>
            <a:endParaRPr lang="en-US" altLang="zh-CN" dirty="0"/>
          </a:p>
          <a:p>
            <a:r>
              <a:rPr lang="en-US" altLang="zh-CN" dirty="0"/>
              <a:t>5</a:t>
            </a:r>
            <a:r>
              <a:rPr lang="zh-CN" altLang="en-US" dirty="0"/>
              <a:t>提交测试报告，进行分析</a:t>
            </a:r>
          </a:p>
        </p:txBody>
      </p:sp>
      <p:sp>
        <p:nvSpPr>
          <p:cNvPr id="5" name="灯片编号占位符 4"/>
          <p:cNvSpPr>
            <a:spLocks noGrp="1"/>
          </p:cNvSpPr>
          <p:nvPr>
            <p:ph type="sldNum" sz="quarter" idx="10"/>
          </p:nvPr>
        </p:nvSpPr>
        <p:spPr/>
        <p:txBody>
          <a:bodyPr/>
          <a:lstStyle/>
          <a:p>
            <a:pPr>
              <a:defRPr/>
            </a:pPr>
            <a:fld id="{213567A8-016E-4FDE-B60F-86B7CB827360}" type="slidenum">
              <a:rPr lang="en-US" smtClean="0"/>
              <a:pPr>
                <a:defRPr/>
              </a:pPr>
              <a:t>28</a:t>
            </a:fld>
            <a:endParaRPr lang="en-US"/>
          </a:p>
        </p:txBody>
      </p:sp>
      <p:sp>
        <p:nvSpPr>
          <p:cNvPr id="4" name="日期占位符 3"/>
          <p:cNvSpPr>
            <a:spLocks noGrp="1"/>
          </p:cNvSpPr>
          <p:nvPr>
            <p:ph type="dt" sz="half" idx="4294967295"/>
          </p:nvPr>
        </p:nvSpPr>
        <p:spPr>
          <a:xfrm>
            <a:off x="0" y="5765800"/>
            <a:ext cx="1825625" cy="331788"/>
          </a:xfrm>
          <a:prstGeom prst="rect">
            <a:avLst/>
          </a:prstGeom>
        </p:spPr>
        <p:txBody>
          <a:bodyPr/>
          <a:lstStyle/>
          <a:p>
            <a:pPr>
              <a:defRPr/>
            </a:pPr>
            <a:fld id="{739D66F0-CE46-486B-A5D1-FFB79A9C9E53}" type="datetime1">
              <a:rPr lang="en-US" altLang="zh-CN" smtClean="0"/>
              <a:pPr>
                <a:defRPr/>
              </a:pPr>
              <a:t>5/9/2022</a:t>
            </a:fld>
            <a:endParaRPr lang="en-US"/>
          </a:p>
        </p:txBody>
      </p:sp>
    </p:spTree>
    <p:extLst>
      <p:ext uri="{BB962C8B-B14F-4D97-AF65-F5344CB8AC3E}">
        <p14:creationId xmlns:p14="http://schemas.microsoft.com/office/powerpoint/2010/main" val="1414344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ircular Arrow 32"/>
          <p:cNvSpPr/>
          <p:nvPr/>
        </p:nvSpPr>
        <p:spPr>
          <a:xfrm rot="10800000">
            <a:off x="755650" y="2997200"/>
            <a:ext cx="2232025" cy="2376488"/>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4" name="TextBox 33"/>
          <p:cNvSpPr txBox="1"/>
          <p:nvPr/>
        </p:nvSpPr>
        <p:spPr>
          <a:xfrm>
            <a:off x="468313" y="3573463"/>
            <a:ext cx="927100" cy="461962"/>
          </a:xfrm>
          <a:prstGeom prst="rect">
            <a:avLst/>
          </a:prstGeom>
          <a:solidFill>
            <a:schemeClr val="accent1">
              <a:lumMod val="60000"/>
              <a:lumOff val="40000"/>
            </a:schemeClr>
          </a:solidFill>
        </p:spPr>
        <p:txBody>
          <a:bodyPr>
            <a:spAutoFit/>
          </a:bodyPr>
          <a:lstStyle/>
          <a:p>
            <a:pPr fontAlgn="auto">
              <a:spcBef>
                <a:spcPts val="0"/>
              </a:spcBef>
              <a:spcAft>
                <a:spcPts val="0"/>
              </a:spcAft>
              <a:defRPr/>
            </a:pPr>
            <a:r>
              <a:rPr lang="zh-CN" altLang="en-US" sz="2400" i="0" dirty="0">
                <a:solidFill>
                  <a:srgbClr val="000000"/>
                </a:solidFill>
                <a:latin typeface="黑体" pitchFamily="2" charset="-122"/>
                <a:ea typeface="宋体" pitchFamily="2" charset="-122"/>
              </a:rPr>
              <a:t>优化</a:t>
            </a:r>
          </a:p>
        </p:txBody>
      </p:sp>
      <p:sp>
        <p:nvSpPr>
          <p:cNvPr id="35" name="TextBox 34"/>
          <p:cNvSpPr txBox="1"/>
          <p:nvPr/>
        </p:nvSpPr>
        <p:spPr>
          <a:xfrm>
            <a:off x="2051050" y="5013325"/>
            <a:ext cx="930275" cy="461963"/>
          </a:xfrm>
          <a:prstGeom prst="rect">
            <a:avLst/>
          </a:prstGeom>
          <a:solidFill>
            <a:schemeClr val="accent1">
              <a:lumMod val="60000"/>
              <a:lumOff val="40000"/>
            </a:schemeClr>
          </a:solidFill>
        </p:spPr>
        <p:txBody>
          <a:bodyPr>
            <a:spAutoFit/>
          </a:bodyPr>
          <a:lstStyle/>
          <a:p>
            <a:pPr algn="ctr" fontAlgn="auto">
              <a:spcBef>
                <a:spcPts val="0"/>
              </a:spcBef>
              <a:spcAft>
                <a:spcPts val="0"/>
              </a:spcAft>
              <a:defRPr/>
            </a:pPr>
            <a:r>
              <a:rPr lang="zh-CN" altLang="en-US" sz="2400" i="0" dirty="0">
                <a:solidFill>
                  <a:srgbClr val="000000"/>
                </a:solidFill>
                <a:latin typeface="黑体" pitchFamily="2" charset="-122"/>
                <a:ea typeface="宋体" pitchFamily="2" charset="-122"/>
              </a:rPr>
              <a:t>分析</a:t>
            </a:r>
          </a:p>
        </p:txBody>
      </p:sp>
      <p:sp>
        <p:nvSpPr>
          <p:cNvPr id="19468" name="Text Box 2"/>
          <p:cNvSpPr txBox="1">
            <a:spLocks noChangeArrowheads="1"/>
          </p:cNvSpPr>
          <p:nvPr/>
        </p:nvSpPr>
        <p:spPr bwMode="auto">
          <a:xfrm>
            <a:off x="1835150" y="333375"/>
            <a:ext cx="4953000" cy="584200"/>
          </a:xfrm>
          <a:prstGeom prst="rect">
            <a:avLst/>
          </a:prstGeom>
          <a:noFill/>
          <a:ln>
            <a:noFill/>
          </a:ln>
          <a:effec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kumimoji="1" lang="zh-CN" altLang="en-US" sz="3200" b="1" dirty="0">
                <a:solidFill>
                  <a:srgbClr val="FFFF00"/>
                </a:solidFill>
                <a:latin typeface="+mj-lt"/>
                <a:ea typeface="楷体_GB2312" pitchFamily="49" charset="-122"/>
                <a:cs typeface="+mj-cs"/>
              </a:rPr>
              <a:t>持续性能测试</a:t>
            </a:r>
          </a:p>
        </p:txBody>
      </p:sp>
      <p:grpSp>
        <p:nvGrpSpPr>
          <p:cNvPr id="61445" name="Group 2"/>
          <p:cNvGrpSpPr>
            <a:grpSpLocks/>
          </p:cNvGrpSpPr>
          <p:nvPr/>
        </p:nvGrpSpPr>
        <p:grpSpPr bwMode="auto">
          <a:xfrm>
            <a:off x="1752600" y="3105150"/>
            <a:ext cx="1568450" cy="1511300"/>
            <a:chOff x="3214688" y="2525713"/>
            <a:chExt cx="2481262" cy="2482850"/>
          </a:xfrm>
        </p:grpSpPr>
        <p:sp>
          <p:nvSpPr>
            <p:cNvPr id="61465" name="Oval 2"/>
            <p:cNvSpPr>
              <a:spLocks noChangeArrowheads="1"/>
            </p:cNvSpPr>
            <p:nvPr/>
          </p:nvSpPr>
          <p:spPr bwMode="gray">
            <a:xfrm>
              <a:off x="3357563" y="2665413"/>
              <a:ext cx="2211387" cy="2211387"/>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w="9525">
              <a:noFill/>
              <a:round/>
              <a:headEnd/>
              <a:tailEnd/>
            </a:ln>
          </p:spPr>
          <p:txBody>
            <a:bodyPr wrap="none" anchor="ctr"/>
            <a:lstStyle/>
            <a:p>
              <a:endParaRPr lang="zh-CN" altLang="en-US"/>
            </a:p>
          </p:txBody>
        </p:sp>
        <p:sp>
          <p:nvSpPr>
            <p:cNvPr id="61466" name="Oval 3"/>
            <p:cNvSpPr>
              <a:spLocks noChangeArrowheads="1"/>
            </p:cNvSpPr>
            <p:nvPr/>
          </p:nvSpPr>
          <p:spPr bwMode="gray">
            <a:xfrm>
              <a:off x="3667125" y="2967038"/>
              <a:ext cx="1624013" cy="1622425"/>
            </a:xfrm>
            <a:prstGeom prst="ellipse">
              <a:avLst/>
            </a:prstGeom>
            <a:gradFill rotWithShape="1">
              <a:gsLst>
                <a:gs pos="0">
                  <a:srgbClr val="A1A1A1"/>
                </a:gs>
                <a:gs pos="50000">
                  <a:srgbClr val="FFFFFF"/>
                </a:gs>
                <a:gs pos="100000">
                  <a:srgbClr val="A1A1A1"/>
                </a:gs>
              </a:gsLst>
              <a:lin ang="2700000" scaled="1"/>
            </a:gradFill>
            <a:ln w="9525">
              <a:noFill/>
              <a:round/>
              <a:headEnd/>
              <a:tailEnd/>
            </a:ln>
            <a:effectLst>
              <a:prstShdw prst="shdw17" dist="17961" dir="2700000">
                <a:srgbClr val="999999"/>
              </a:prstShdw>
            </a:effectLst>
          </p:spPr>
          <p:txBody>
            <a:bodyPr wrap="none" anchor="ctr"/>
            <a:lstStyle/>
            <a:p>
              <a:endParaRPr lang="zh-CN" altLang="en-US"/>
            </a:p>
          </p:txBody>
        </p:sp>
        <p:sp>
          <p:nvSpPr>
            <p:cNvPr id="61467" name="Text Box 4"/>
            <p:cNvSpPr txBox="1">
              <a:spLocks noChangeArrowheads="1"/>
            </p:cNvSpPr>
            <p:nvPr/>
          </p:nvSpPr>
          <p:spPr bwMode="gray">
            <a:xfrm>
              <a:off x="3801107" y="3175096"/>
              <a:ext cx="1304226" cy="1162779"/>
            </a:xfrm>
            <a:prstGeom prst="rect">
              <a:avLst/>
            </a:prstGeom>
            <a:noFill/>
            <a:ln w="9525">
              <a:noFill/>
              <a:miter lim="800000"/>
              <a:headEnd/>
              <a:tailEnd/>
            </a:ln>
          </p:spPr>
          <p:txBody>
            <a:bodyPr>
              <a:spAutoFit/>
            </a:bodyPr>
            <a:lstStyle/>
            <a:p>
              <a:pPr algn="ctr"/>
              <a:r>
                <a:rPr lang="zh-CN" altLang="en-US" sz="2000" b="1" i="0">
                  <a:solidFill>
                    <a:srgbClr val="FF6600"/>
                  </a:solidFill>
                  <a:cs typeface="Arial" charset="0"/>
                </a:rPr>
                <a:t>性能问题</a:t>
              </a:r>
              <a:endParaRPr lang="en-US" altLang="zh-CN" sz="2000" b="1" i="0">
                <a:solidFill>
                  <a:srgbClr val="FF6600"/>
                </a:solidFill>
                <a:cs typeface="Arial" charset="0"/>
              </a:endParaRPr>
            </a:p>
          </p:txBody>
        </p:sp>
        <p:sp>
          <p:nvSpPr>
            <p:cNvPr id="61468" name="Oval 9"/>
            <p:cNvSpPr>
              <a:spLocks noChangeArrowheads="1"/>
            </p:cNvSpPr>
            <p:nvPr/>
          </p:nvSpPr>
          <p:spPr bwMode="gray">
            <a:xfrm>
              <a:off x="3214688" y="2525713"/>
              <a:ext cx="2481262" cy="2482850"/>
            </a:xfrm>
            <a:prstGeom prst="ellipse">
              <a:avLst/>
            </a:prstGeom>
            <a:noFill/>
            <a:ln w="127000">
              <a:solidFill>
                <a:srgbClr val="EAEAEA">
                  <a:alpha val="79999"/>
                </a:srgbClr>
              </a:solidFill>
              <a:round/>
              <a:headEnd/>
              <a:tailEnd/>
            </a:ln>
          </p:spPr>
          <p:txBody>
            <a:bodyPr wrap="none" anchor="ctr"/>
            <a:lstStyle/>
            <a:p>
              <a:endParaRPr lang="zh-CN" altLang="en-US"/>
            </a:p>
          </p:txBody>
        </p:sp>
      </p:grpSp>
      <p:sp>
        <p:nvSpPr>
          <p:cNvPr id="38" name="Circular Arrow 32"/>
          <p:cNvSpPr/>
          <p:nvPr/>
        </p:nvSpPr>
        <p:spPr>
          <a:xfrm rot="16200000">
            <a:off x="611188" y="1989138"/>
            <a:ext cx="2376487" cy="2376487"/>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9" name="Circular Arrow 32"/>
          <p:cNvSpPr/>
          <p:nvPr/>
        </p:nvSpPr>
        <p:spPr>
          <a:xfrm>
            <a:off x="1908175" y="1989138"/>
            <a:ext cx="2232025" cy="2376487"/>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0" name="Circular Arrow 32"/>
          <p:cNvSpPr/>
          <p:nvPr/>
        </p:nvSpPr>
        <p:spPr>
          <a:xfrm rot="5184796">
            <a:off x="1903412" y="3141663"/>
            <a:ext cx="2232025" cy="2374900"/>
          </a:xfrm>
          <a:prstGeom prst="circularArrow">
            <a:avLst>
              <a:gd name="adj1" fmla="val 12500"/>
              <a:gd name="adj2" fmla="val 1142319"/>
              <a:gd name="adj3" fmla="val 20457681"/>
              <a:gd name="adj4" fmla="val 15869998"/>
              <a:gd name="adj5" fmla="val 12500"/>
            </a:avLst>
          </a:prstGeom>
          <a:gradFill flip="none" rotWithShape="1">
            <a:gsLst>
              <a:gs pos="0">
                <a:srgbClr val="FFF200"/>
              </a:gs>
              <a:gs pos="100000">
                <a:srgbClr val="FF7A00"/>
              </a:gs>
              <a:gs pos="100000">
                <a:srgbClr val="FF0300"/>
              </a:gs>
              <a:gs pos="100000">
                <a:srgbClr val="4D0808"/>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1" name="TextBox 34"/>
          <p:cNvSpPr txBox="1"/>
          <p:nvPr/>
        </p:nvSpPr>
        <p:spPr>
          <a:xfrm>
            <a:off x="1908175" y="1989138"/>
            <a:ext cx="930275" cy="461962"/>
          </a:xfrm>
          <a:prstGeom prst="rect">
            <a:avLst/>
          </a:prstGeom>
          <a:solidFill>
            <a:schemeClr val="accent1">
              <a:lumMod val="60000"/>
              <a:lumOff val="40000"/>
            </a:schemeClr>
          </a:solidFill>
        </p:spPr>
        <p:txBody>
          <a:bodyPr>
            <a:spAutoFit/>
          </a:bodyPr>
          <a:lstStyle/>
          <a:p>
            <a:pPr algn="ctr" fontAlgn="auto">
              <a:spcBef>
                <a:spcPts val="0"/>
              </a:spcBef>
              <a:spcAft>
                <a:spcPts val="0"/>
              </a:spcAft>
              <a:defRPr/>
            </a:pPr>
            <a:r>
              <a:rPr lang="zh-CN" altLang="en-US" sz="2400" i="0" dirty="0">
                <a:solidFill>
                  <a:srgbClr val="000000"/>
                </a:solidFill>
                <a:latin typeface="黑体" pitchFamily="2" charset="-122"/>
                <a:ea typeface="宋体" pitchFamily="2" charset="-122"/>
              </a:rPr>
              <a:t>设计</a:t>
            </a:r>
          </a:p>
        </p:txBody>
      </p:sp>
      <p:sp>
        <p:nvSpPr>
          <p:cNvPr id="42" name="TextBox 34"/>
          <p:cNvSpPr txBox="1"/>
          <p:nvPr/>
        </p:nvSpPr>
        <p:spPr>
          <a:xfrm>
            <a:off x="3419475" y="3213100"/>
            <a:ext cx="930275" cy="830263"/>
          </a:xfrm>
          <a:prstGeom prst="rect">
            <a:avLst/>
          </a:prstGeom>
          <a:solidFill>
            <a:schemeClr val="accent1">
              <a:lumMod val="60000"/>
              <a:lumOff val="40000"/>
            </a:schemeClr>
          </a:solidFill>
        </p:spPr>
        <p:txBody>
          <a:bodyPr>
            <a:spAutoFit/>
          </a:bodyPr>
          <a:lstStyle/>
          <a:p>
            <a:pPr algn="ctr" fontAlgn="auto">
              <a:spcBef>
                <a:spcPts val="0"/>
              </a:spcBef>
              <a:spcAft>
                <a:spcPts val="0"/>
              </a:spcAft>
              <a:defRPr/>
            </a:pPr>
            <a:r>
              <a:rPr lang="zh-CN" altLang="en-US" sz="2400" i="0" dirty="0">
                <a:solidFill>
                  <a:srgbClr val="000000"/>
                </a:solidFill>
                <a:latin typeface="黑体" pitchFamily="2" charset="-122"/>
                <a:ea typeface="宋体" pitchFamily="2" charset="-122"/>
              </a:rPr>
              <a:t>执行测试</a:t>
            </a:r>
          </a:p>
        </p:txBody>
      </p:sp>
      <p:sp>
        <p:nvSpPr>
          <p:cNvPr id="43" name="Freeform 3"/>
          <p:cNvSpPr/>
          <p:nvPr/>
        </p:nvSpPr>
        <p:spPr>
          <a:xfrm>
            <a:off x="4356100" y="5735638"/>
            <a:ext cx="1533525" cy="603250"/>
          </a:xfrm>
          <a:custGeom>
            <a:avLst/>
            <a:gdLst>
              <a:gd name="connsiteX0" fmla="*/ 0 w 2364486"/>
              <a:gd name="connsiteY0" fmla="*/ 162305 h 973073"/>
              <a:gd name="connsiteX1" fmla="*/ 162305 w 2364486"/>
              <a:gd name="connsiteY1" fmla="*/ 0 h 973073"/>
              <a:gd name="connsiteX2" fmla="*/ 2202180 w 2364486"/>
              <a:gd name="connsiteY2" fmla="*/ 0 h 973073"/>
              <a:gd name="connsiteX3" fmla="*/ 2364486 w 2364486"/>
              <a:gd name="connsiteY3" fmla="*/ 162305 h 973073"/>
              <a:gd name="connsiteX4" fmla="*/ 2364486 w 2364486"/>
              <a:gd name="connsiteY4" fmla="*/ 810767 h 973073"/>
              <a:gd name="connsiteX5" fmla="*/ 2202180 w 2364486"/>
              <a:gd name="connsiteY5" fmla="*/ 973073 h 973073"/>
              <a:gd name="connsiteX6" fmla="*/ 162305 w 2364486"/>
              <a:gd name="connsiteY6" fmla="*/ 973073 h 973073"/>
              <a:gd name="connsiteX7" fmla="*/ 0 w 2364486"/>
              <a:gd name="connsiteY7" fmla="*/ 810767 h 973073"/>
              <a:gd name="connsiteX8" fmla="*/ 0 w 2364486"/>
              <a:gd name="connsiteY8" fmla="*/ 162305 h 9730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64486" h="973073">
                <a:moveTo>
                  <a:pt x="0" y="162305"/>
                </a:moveTo>
                <a:cubicBezTo>
                  <a:pt x="0" y="72389"/>
                  <a:pt x="73152" y="0"/>
                  <a:pt x="162305" y="0"/>
                </a:cubicBezTo>
                <a:lnTo>
                  <a:pt x="2202180" y="0"/>
                </a:lnTo>
                <a:cubicBezTo>
                  <a:pt x="2292096" y="0"/>
                  <a:pt x="2364486" y="72389"/>
                  <a:pt x="2364486" y="162305"/>
                </a:cubicBezTo>
                <a:lnTo>
                  <a:pt x="2364486" y="810767"/>
                </a:lnTo>
                <a:cubicBezTo>
                  <a:pt x="2364486" y="899921"/>
                  <a:pt x="2292096" y="973073"/>
                  <a:pt x="2202180" y="973073"/>
                </a:cubicBezTo>
                <a:lnTo>
                  <a:pt x="162305" y="973073"/>
                </a:lnTo>
                <a:cubicBezTo>
                  <a:pt x="73152" y="973073"/>
                  <a:pt x="0" y="899921"/>
                  <a:pt x="0" y="810767"/>
                </a:cubicBezTo>
                <a:lnTo>
                  <a:pt x="0" y="16230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44" name="Freeform 3"/>
          <p:cNvSpPr/>
          <p:nvPr/>
        </p:nvSpPr>
        <p:spPr>
          <a:xfrm>
            <a:off x="4356100" y="5300663"/>
            <a:ext cx="1665288" cy="403225"/>
          </a:xfrm>
          <a:custGeom>
            <a:avLst/>
            <a:gdLst>
              <a:gd name="connsiteX0" fmla="*/ 0 w 2364486"/>
              <a:gd name="connsiteY0" fmla="*/ 76962 h 461010"/>
              <a:gd name="connsiteX1" fmla="*/ 76961 w 2364486"/>
              <a:gd name="connsiteY1" fmla="*/ 0 h 461010"/>
              <a:gd name="connsiteX2" fmla="*/ 2287524 w 2364486"/>
              <a:gd name="connsiteY2" fmla="*/ 0 h 461010"/>
              <a:gd name="connsiteX3" fmla="*/ 2364486 w 2364486"/>
              <a:gd name="connsiteY3" fmla="*/ 76962 h 461010"/>
              <a:gd name="connsiteX4" fmla="*/ 2364486 w 2364486"/>
              <a:gd name="connsiteY4" fmla="*/ 384048 h 461010"/>
              <a:gd name="connsiteX5" fmla="*/ 2287524 w 2364486"/>
              <a:gd name="connsiteY5" fmla="*/ 461010 h 461010"/>
              <a:gd name="connsiteX6" fmla="*/ 76961 w 2364486"/>
              <a:gd name="connsiteY6" fmla="*/ 461010 h 461010"/>
              <a:gd name="connsiteX7" fmla="*/ 0 w 2364486"/>
              <a:gd name="connsiteY7" fmla="*/ 384048 h 461010"/>
              <a:gd name="connsiteX8" fmla="*/ 0 w 2364486"/>
              <a:gd name="connsiteY8" fmla="*/ 76962 h 4610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64486" h="461010">
                <a:moveTo>
                  <a:pt x="0" y="76962"/>
                </a:moveTo>
                <a:cubicBezTo>
                  <a:pt x="0" y="34290"/>
                  <a:pt x="35052" y="0"/>
                  <a:pt x="76961" y="0"/>
                </a:cubicBezTo>
                <a:lnTo>
                  <a:pt x="2287524" y="0"/>
                </a:lnTo>
                <a:cubicBezTo>
                  <a:pt x="2330196" y="0"/>
                  <a:pt x="2364486" y="34290"/>
                  <a:pt x="2364486" y="76962"/>
                </a:cubicBezTo>
                <a:lnTo>
                  <a:pt x="2364486" y="384048"/>
                </a:lnTo>
                <a:cubicBezTo>
                  <a:pt x="2364486" y="426720"/>
                  <a:pt x="2330196" y="461010"/>
                  <a:pt x="2287524" y="461010"/>
                </a:cubicBezTo>
                <a:lnTo>
                  <a:pt x="76961" y="461010"/>
                </a:lnTo>
                <a:cubicBezTo>
                  <a:pt x="35052" y="461010"/>
                  <a:pt x="0" y="426720"/>
                  <a:pt x="0" y="384048"/>
                </a:cubicBezTo>
                <a:lnTo>
                  <a:pt x="0" y="7696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47" name="Freeform 3"/>
          <p:cNvSpPr/>
          <p:nvPr/>
        </p:nvSpPr>
        <p:spPr>
          <a:xfrm>
            <a:off x="5705475" y="4254500"/>
            <a:ext cx="1458913" cy="758825"/>
          </a:xfrm>
          <a:custGeom>
            <a:avLst/>
            <a:gdLst>
              <a:gd name="connsiteX0" fmla="*/ 0 w 2454402"/>
              <a:gd name="connsiteY0" fmla="*/ 169926 h 1018794"/>
              <a:gd name="connsiteX1" fmla="*/ 169925 w 2454402"/>
              <a:gd name="connsiteY1" fmla="*/ 0 h 1018794"/>
              <a:gd name="connsiteX2" fmla="*/ 2285237 w 2454402"/>
              <a:gd name="connsiteY2" fmla="*/ 0 h 1018794"/>
              <a:gd name="connsiteX3" fmla="*/ 2454402 w 2454402"/>
              <a:gd name="connsiteY3" fmla="*/ 169926 h 1018794"/>
              <a:gd name="connsiteX4" fmla="*/ 2454402 w 2454402"/>
              <a:gd name="connsiteY4" fmla="*/ 848867 h 1018794"/>
              <a:gd name="connsiteX5" fmla="*/ 2285237 w 2454402"/>
              <a:gd name="connsiteY5" fmla="*/ 1018794 h 1018794"/>
              <a:gd name="connsiteX6" fmla="*/ 169925 w 2454402"/>
              <a:gd name="connsiteY6" fmla="*/ 1018794 h 1018794"/>
              <a:gd name="connsiteX7" fmla="*/ 0 w 2454402"/>
              <a:gd name="connsiteY7" fmla="*/ 848867 h 1018794"/>
              <a:gd name="connsiteX8" fmla="*/ 0 w 2454402"/>
              <a:gd name="connsiteY8" fmla="*/ 169926 h 10187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54402" h="1018794">
                <a:moveTo>
                  <a:pt x="0" y="169926"/>
                </a:moveTo>
                <a:cubicBezTo>
                  <a:pt x="0" y="76200"/>
                  <a:pt x="76200" y="0"/>
                  <a:pt x="169925" y="0"/>
                </a:cubicBezTo>
                <a:lnTo>
                  <a:pt x="2285237" y="0"/>
                </a:lnTo>
                <a:cubicBezTo>
                  <a:pt x="2378964" y="0"/>
                  <a:pt x="2454402" y="76200"/>
                  <a:pt x="2454402" y="169926"/>
                </a:cubicBezTo>
                <a:lnTo>
                  <a:pt x="2454402" y="848867"/>
                </a:lnTo>
                <a:cubicBezTo>
                  <a:pt x="2454402" y="942594"/>
                  <a:pt x="2378964" y="1018794"/>
                  <a:pt x="2285237" y="1018794"/>
                </a:cubicBezTo>
                <a:lnTo>
                  <a:pt x="169925" y="1018794"/>
                </a:lnTo>
                <a:cubicBezTo>
                  <a:pt x="76200" y="1018794"/>
                  <a:pt x="0" y="942594"/>
                  <a:pt x="0" y="848867"/>
                </a:cubicBezTo>
                <a:lnTo>
                  <a:pt x="0" y="16992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48" name="Freeform 3"/>
          <p:cNvSpPr/>
          <p:nvPr/>
        </p:nvSpPr>
        <p:spPr>
          <a:xfrm>
            <a:off x="5705475" y="3736975"/>
            <a:ext cx="1530350" cy="485775"/>
          </a:xfrm>
          <a:custGeom>
            <a:avLst/>
            <a:gdLst>
              <a:gd name="connsiteX0" fmla="*/ 0 w 2454402"/>
              <a:gd name="connsiteY0" fmla="*/ 92201 h 554735"/>
              <a:gd name="connsiteX1" fmla="*/ 92201 w 2454402"/>
              <a:gd name="connsiteY1" fmla="*/ 0 h 554735"/>
              <a:gd name="connsiteX2" fmla="*/ 2362200 w 2454402"/>
              <a:gd name="connsiteY2" fmla="*/ 0 h 554735"/>
              <a:gd name="connsiteX3" fmla="*/ 2454402 w 2454402"/>
              <a:gd name="connsiteY3" fmla="*/ 92201 h 554735"/>
              <a:gd name="connsiteX4" fmla="*/ 2454402 w 2454402"/>
              <a:gd name="connsiteY4" fmla="*/ 462533 h 554735"/>
              <a:gd name="connsiteX5" fmla="*/ 2362200 w 2454402"/>
              <a:gd name="connsiteY5" fmla="*/ 554735 h 554735"/>
              <a:gd name="connsiteX6" fmla="*/ 92201 w 2454402"/>
              <a:gd name="connsiteY6" fmla="*/ 554735 h 554735"/>
              <a:gd name="connsiteX7" fmla="*/ 0 w 2454402"/>
              <a:gd name="connsiteY7" fmla="*/ 462533 h 554735"/>
              <a:gd name="connsiteX8" fmla="*/ 0 w 2454402"/>
              <a:gd name="connsiteY8" fmla="*/ 92201 h 554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54402" h="554735">
                <a:moveTo>
                  <a:pt x="0" y="92201"/>
                </a:moveTo>
                <a:cubicBezTo>
                  <a:pt x="0" y="41147"/>
                  <a:pt x="41147" y="0"/>
                  <a:pt x="92201" y="0"/>
                </a:cubicBezTo>
                <a:lnTo>
                  <a:pt x="2362200" y="0"/>
                </a:lnTo>
                <a:cubicBezTo>
                  <a:pt x="2413253" y="0"/>
                  <a:pt x="2454402" y="41147"/>
                  <a:pt x="2454402" y="92201"/>
                </a:cubicBezTo>
                <a:lnTo>
                  <a:pt x="2454402" y="462533"/>
                </a:lnTo>
                <a:cubicBezTo>
                  <a:pt x="2454402" y="513588"/>
                  <a:pt x="2413253" y="554735"/>
                  <a:pt x="2362200" y="554735"/>
                </a:cubicBezTo>
                <a:lnTo>
                  <a:pt x="92201" y="554735"/>
                </a:lnTo>
                <a:cubicBezTo>
                  <a:pt x="41147" y="554735"/>
                  <a:pt x="0" y="513588"/>
                  <a:pt x="0" y="462533"/>
                </a:cubicBezTo>
                <a:lnTo>
                  <a:pt x="0" y="9220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51" name="Freeform 3"/>
          <p:cNvSpPr/>
          <p:nvPr/>
        </p:nvSpPr>
        <p:spPr>
          <a:xfrm>
            <a:off x="7427913" y="2817813"/>
            <a:ext cx="1452562" cy="896937"/>
          </a:xfrm>
          <a:custGeom>
            <a:avLst/>
            <a:gdLst>
              <a:gd name="connsiteX0" fmla="*/ 0 w 2417064"/>
              <a:gd name="connsiteY0" fmla="*/ 188214 h 1131570"/>
              <a:gd name="connsiteX1" fmla="*/ 188976 w 2417064"/>
              <a:gd name="connsiteY1" fmla="*/ 0 h 1131570"/>
              <a:gd name="connsiteX2" fmla="*/ 2228088 w 2417064"/>
              <a:gd name="connsiteY2" fmla="*/ 0 h 1131570"/>
              <a:gd name="connsiteX3" fmla="*/ 2417064 w 2417064"/>
              <a:gd name="connsiteY3" fmla="*/ 188214 h 1131570"/>
              <a:gd name="connsiteX4" fmla="*/ 2417064 w 2417064"/>
              <a:gd name="connsiteY4" fmla="*/ 942594 h 1131570"/>
              <a:gd name="connsiteX5" fmla="*/ 2228088 w 2417064"/>
              <a:gd name="connsiteY5" fmla="*/ 1131570 h 1131570"/>
              <a:gd name="connsiteX6" fmla="*/ 188976 w 2417064"/>
              <a:gd name="connsiteY6" fmla="*/ 1131570 h 1131570"/>
              <a:gd name="connsiteX7" fmla="*/ 0 w 2417064"/>
              <a:gd name="connsiteY7" fmla="*/ 942594 h 1131570"/>
              <a:gd name="connsiteX8" fmla="*/ 0 w 2417064"/>
              <a:gd name="connsiteY8" fmla="*/ 188214 h 113157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17064" h="1131570">
                <a:moveTo>
                  <a:pt x="0" y="188214"/>
                </a:moveTo>
                <a:cubicBezTo>
                  <a:pt x="0" y="83820"/>
                  <a:pt x="84581" y="0"/>
                  <a:pt x="188976" y="0"/>
                </a:cubicBezTo>
                <a:lnTo>
                  <a:pt x="2228088" y="0"/>
                </a:lnTo>
                <a:cubicBezTo>
                  <a:pt x="2332481" y="0"/>
                  <a:pt x="2417064" y="83820"/>
                  <a:pt x="2417064" y="188214"/>
                </a:cubicBezTo>
                <a:lnTo>
                  <a:pt x="2417064" y="942594"/>
                </a:lnTo>
                <a:cubicBezTo>
                  <a:pt x="2417064" y="1046988"/>
                  <a:pt x="2332481" y="1131570"/>
                  <a:pt x="2228088" y="1131570"/>
                </a:cubicBezTo>
                <a:lnTo>
                  <a:pt x="188976" y="1131570"/>
                </a:lnTo>
                <a:cubicBezTo>
                  <a:pt x="84581" y="1131570"/>
                  <a:pt x="0" y="1046988"/>
                  <a:pt x="0" y="942594"/>
                </a:cubicBezTo>
                <a:lnTo>
                  <a:pt x="0" y="18821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54" name="Freeform 3"/>
          <p:cNvSpPr/>
          <p:nvPr/>
        </p:nvSpPr>
        <p:spPr>
          <a:xfrm>
            <a:off x="7656513" y="2876550"/>
            <a:ext cx="623887" cy="760413"/>
          </a:xfrm>
          <a:custGeom>
            <a:avLst/>
            <a:gdLst>
              <a:gd name="connsiteX0" fmla="*/ 0 w 1038606"/>
              <a:gd name="connsiteY0" fmla="*/ 0 h 960120"/>
              <a:gd name="connsiteX1" fmla="*/ 0 w 1038606"/>
              <a:gd name="connsiteY1" fmla="*/ 960120 h 960120"/>
              <a:gd name="connsiteX2" fmla="*/ 1038606 w 1038606"/>
              <a:gd name="connsiteY2" fmla="*/ 960120 h 960120"/>
              <a:gd name="connsiteX3" fmla="*/ 1038606 w 1038606"/>
              <a:gd name="connsiteY3" fmla="*/ 0 h 960120"/>
              <a:gd name="connsiteX4" fmla="*/ 0 w 1038606"/>
              <a:gd name="connsiteY4" fmla="*/ 0 h 9601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8606" h="960120">
                <a:moveTo>
                  <a:pt x="0" y="0"/>
                </a:moveTo>
                <a:lnTo>
                  <a:pt x="0" y="960120"/>
                </a:lnTo>
                <a:lnTo>
                  <a:pt x="1038606" y="960120"/>
                </a:lnTo>
                <a:lnTo>
                  <a:pt x="1038606"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pic>
        <p:nvPicPr>
          <p:cNvPr id="55" name="Picture 3"/>
          <p:cNvPicPr>
            <a:picLocks noChangeAspect="1" noChangeArrowheads="1"/>
          </p:cNvPicPr>
          <p:nvPr/>
        </p:nvPicPr>
        <p:blipFill>
          <a:blip r:embed="rId3" cstate="print"/>
          <a:srcRect/>
          <a:stretch>
            <a:fillRect/>
          </a:stretch>
        </p:blipFill>
        <p:spPr bwMode="auto">
          <a:xfrm>
            <a:off x="4333875" y="5310188"/>
            <a:ext cx="1627188" cy="1128712"/>
          </a:xfrm>
          <a:prstGeom prst="rect">
            <a:avLst/>
          </a:prstGeom>
          <a:noFill/>
          <a:ln w="9525">
            <a:noFill/>
            <a:miter lim="800000"/>
            <a:headEnd/>
            <a:tailEnd/>
          </a:ln>
        </p:spPr>
      </p:pic>
      <p:pic>
        <p:nvPicPr>
          <p:cNvPr id="56" name="Picture 3"/>
          <p:cNvPicPr>
            <a:picLocks noChangeAspect="1" noChangeArrowheads="1"/>
          </p:cNvPicPr>
          <p:nvPr/>
        </p:nvPicPr>
        <p:blipFill>
          <a:blip r:embed="rId4" cstate="print"/>
          <a:srcRect/>
          <a:stretch>
            <a:fillRect/>
          </a:stretch>
        </p:blipFill>
        <p:spPr bwMode="auto">
          <a:xfrm>
            <a:off x="5678488" y="3752850"/>
            <a:ext cx="1557337" cy="1260475"/>
          </a:xfrm>
          <a:prstGeom prst="rect">
            <a:avLst/>
          </a:prstGeom>
          <a:noFill/>
          <a:ln w="9525">
            <a:noFill/>
            <a:miter lim="800000"/>
            <a:headEnd/>
            <a:tailEnd/>
          </a:ln>
        </p:spPr>
      </p:pic>
      <p:pic>
        <p:nvPicPr>
          <p:cNvPr id="57" name="Picture 3"/>
          <p:cNvPicPr>
            <a:picLocks noChangeAspect="1" noChangeArrowheads="1"/>
          </p:cNvPicPr>
          <p:nvPr/>
        </p:nvPicPr>
        <p:blipFill>
          <a:blip r:embed="rId5" cstate="print"/>
          <a:srcRect/>
          <a:stretch>
            <a:fillRect/>
          </a:stretch>
        </p:blipFill>
        <p:spPr bwMode="auto">
          <a:xfrm>
            <a:off x="7408863" y="2354263"/>
            <a:ext cx="1627187" cy="1377950"/>
          </a:xfrm>
          <a:prstGeom prst="rect">
            <a:avLst/>
          </a:prstGeom>
          <a:noFill/>
          <a:ln w="9525">
            <a:noFill/>
            <a:miter lim="800000"/>
            <a:headEnd/>
            <a:tailEnd/>
          </a:ln>
        </p:spPr>
      </p:pic>
      <p:sp>
        <p:nvSpPr>
          <p:cNvPr id="58" name="TextBox 1"/>
          <p:cNvSpPr txBox="1">
            <a:spLocks noChangeArrowheads="1"/>
          </p:cNvSpPr>
          <p:nvPr/>
        </p:nvSpPr>
        <p:spPr bwMode="auto">
          <a:xfrm>
            <a:off x="4521200" y="5359400"/>
            <a:ext cx="1295400" cy="914400"/>
          </a:xfrm>
          <a:prstGeom prst="rect">
            <a:avLst/>
          </a:prstGeom>
          <a:noFill/>
          <a:ln w="9525">
            <a:noFill/>
            <a:miter lim="800000"/>
            <a:headEnd/>
            <a:tailEnd/>
          </a:ln>
        </p:spPr>
        <p:txBody>
          <a:bodyPr lIns="0" tIns="0" rIns="0" bIns="40078">
            <a:spAutoFit/>
          </a:bodyPr>
          <a:lstStyle/>
          <a:p>
            <a:pPr>
              <a:lnSpc>
                <a:spcPts val="2013"/>
              </a:lnSpc>
              <a:tabLst>
                <a:tab pos="688975" algn="l"/>
              </a:tabLst>
            </a:pPr>
            <a:r>
              <a:rPr lang="en-US" altLang="zh-CN" sz="2100">
                <a:solidFill>
                  <a:srgbClr val="000000"/>
                </a:solidFill>
                <a:latin typeface="宋体" charset="-122"/>
              </a:rPr>
              <a:t>性能测试</a:t>
            </a:r>
          </a:p>
          <a:p>
            <a:pPr>
              <a:lnSpc>
                <a:spcPts val="875"/>
              </a:lnSpc>
              <a:tabLst>
                <a:tab pos="688975" algn="l"/>
              </a:tabLst>
            </a:pPr>
            <a:endParaRPr lang="en-US" altLang="zh-CN"/>
          </a:p>
          <a:p>
            <a:pPr>
              <a:lnSpc>
                <a:spcPts val="875"/>
              </a:lnSpc>
              <a:tabLst>
                <a:tab pos="688975" algn="l"/>
              </a:tabLst>
            </a:pPr>
            <a:endParaRPr lang="en-US" altLang="zh-CN"/>
          </a:p>
          <a:p>
            <a:pPr>
              <a:lnSpc>
                <a:spcPts val="875"/>
              </a:lnSpc>
              <a:tabLst>
                <a:tab pos="688975" algn="l"/>
              </a:tabLst>
            </a:pPr>
            <a:endParaRPr lang="en-US" altLang="zh-CN"/>
          </a:p>
          <a:p>
            <a:pPr>
              <a:lnSpc>
                <a:spcPts val="2100"/>
              </a:lnSpc>
              <a:tabLst>
                <a:tab pos="688975" algn="l"/>
              </a:tabLst>
            </a:pPr>
            <a:r>
              <a:rPr lang="en-US" altLang="zh-CN"/>
              <a:t>	</a:t>
            </a:r>
            <a:r>
              <a:rPr lang="en-US" altLang="zh-CN" sz="2100">
                <a:solidFill>
                  <a:srgbClr val="000000"/>
                </a:solidFill>
                <a:latin typeface="宋体" charset="-122"/>
              </a:rPr>
              <a:t>检测</a:t>
            </a:r>
          </a:p>
        </p:txBody>
      </p:sp>
      <p:sp>
        <p:nvSpPr>
          <p:cNvPr id="59" name="TextBox 1"/>
          <p:cNvSpPr txBox="1">
            <a:spLocks noChangeArrowheads="1"/>
          </p:cNvSpPr>
          <p:nvPr/>
        </p:nvSpPr>
        <p:spPr bwMode="auto">
          <a:xfrm>
            <a:off x="5867400" y="3860800"/>
            <a:ext cx="1368425" cy="1085850"/>
          </a:xfrm>
          <a:prstGeom prst="rect">
            <a:avLst/>
          </a:prstGeom>
          <a:noFill/>
          <a:ln w="9525">
            <a:noFill/>
            <a:miter lim="800000"/>
            <a:headEnd/>
            <a:tailEnd/>
          </a:ln>
        </p:spPr>
        <p:txBody>
          <a:bodyPr lIns="0" tIns="0" rIns="0" bIns="40078">
            <a:spAutoFit/>
          </a:bodyPr>
          <a:lstStyle/>
          <a:p>
            <a:pPr>
              <a:lnSpc>
                <a:spcPts val="2013"/>
              </a:lnSpc>
            </a:pPr>
            <a:r>
              <a:rPr lang="zh-CN" altLang="en-US" sz="2100">
                <a:solidFill>
                  <a:srgbClr val="000000"/>
                </a:solidFill>
                <a:latin typeface="宋体" charset="-122"/>
              </a:rPr>
              <a:t>性能优化</a:t>
            </a:r>
            <a:endParaRPr lang="en-US" altLang="zh-CN" sz="2100">
              <a:solidFill>
                <a:srgbClr val="000000"/>
              </a:solidFill>
              <a:latin typeface="宋体" charset="-122"/>
            </a:endParaRPr>
          </a:p>
          <a:p>
            <a:pPr>
              <a:lnSpc>
                <a:spcPts val="2013"/>
              </a:lnSpc>
            </a:pPr>
            <a:endParaRPr lang="en-US" altLang="zh-CN" sz="2100">
              <a:solidFill>
                <a:srgbClr val="000000"/>
              </a:solidFill>
              <a:latin typeface="宋体" charset="-122"/>
            </a:endParaRPr>
          </a:p>
          <a:p>
            <a:pPr>
              <a:lnSpc>
                <a:spcPts val="2013"/>
              </a:lnSpc>
            </a:pPr>
            <a:endParaRPr lang="en-US" altLang="zh-CN" sz="2100">
              <a:solidFill>
                <a:srgbClr val="000000"/>
              </a:solidFill>
              <a:latin typeface="宋体" charset="-122"/>
            </a:endParaRPr>
          </a:p>
          <a:p>
            <a:pPr>
              <a:lnSpc>
                <a:spcPts val="2013"/>
              </a:lnSpc>
            </a:pPr>
            <a:r>
              <a:rPr lang="zh-CN" altLang="zh-CN" sz="2100">
                <a:solidFill>
                  <a:srgbClr val="000000"/>
                </a:solidFill>
                <a:latin typeface="宋体" charset="-122"/>
              </a:rPr>
              <a:t> </a:t>
            </a:r>
            <a:r>
              <a:rPr lang="zh-CN" altLang="en-US" sz="2100">
                <a:solidFill>
                  <a:srgbClr val="000000"/>
                </a:solidFill>
                <a:latin typeface="宋体" charset="-122"/>
              </a:rPr>
              <a:t>     </a:t>
            </a:r>
            <a:r>
              <a:rPr lang="en-US" altLang="zh-CN" sz="2100">
                <a:solidFill>
                  <a:srgbClr val="000000"/>
                </a:solidFill>
                <a:latin typeface="宋体" charset="-122"/>
              </a:rPr>
              <a:t>优化</a:t>
            </a:r>
          </a:p>
        </p:txBody>
      </p:sp>
      <p:sp>
        <p:nvSpPr>
          <p:cNvPr id="60" name="TextBox 1"/>
          <p:cNvSpPr txBox="1">
            <a:spLocks noChangeArrowheads="1"/>
          </p:cNvSpPr>
          <p:nvPr/>
        </p:nvSpPr>
        <p:spPr bwMode="auto">
          <a:xfrm>
            <a:off x="7524750" y="2492375"/>
            <a:ext cx="1439863" cy="1185863"/>
          </a:xfrm>
          <a:prstGeom prst="rect">
            <a:avLst/>
          </a:prstGeom>
          <a:noFill/>
          <a:ln w="9525">
            <a:noFill/>
            <a:miter lim="800000"/>
            <a:headEnd/>
            <a:tailEnd/>
          </a:ln>
        </p:spPr>
        <p:txBody>
          <a:bodyPr lIns="0" tIns="0" rIns="0" bIns="40078">
            <a:spAutoFit/>
          </a:bodyPr>
          <a:lstStyle/>
          <a:p>
            <a:pPr>
              <a:lnSpc>
                <a:spcPts val="2013"/>
              </a:lnSpc>
              <a:tabLst>
                <a:tab pos="811213" algn="l"/>
              </a:tabLst>
            </a:pPr>
            <a:r>
              <a:rPr lang="en-US" altLang="zh-CN" sz="2100">
                <a:solidFill>
                  <a:srgbClr val="000000"/>
                </a:solidFill>
                <a:latin typeface="宋体" charset="-122"/>
              </a:rPr>
              <a:t>性能建模</a:t>
            </a:r>
          </a:p>
          <a:p>
            <a:pPr>
              <a:lnSpc>
                <a:spcPts val="875"/>
              </a:lnSpc>
              <a:tabLst>
                <a:tab pos="811213" algn="l"/>
              </a:tabLst>
            </a:pPr>
            <a:endParaRPr lang="en-US" altLang="zh-CN"/>
          </a:p>
          <a:p>
            <a:pPr>
              <a:lnSpc>
                <a:spcPts val="875"/>
              </a:lnSpc>
              <a:tabLst>
                <a:tab pos="811213" algn="l"/>
              </a:tabLst>
            </a:pPr>
            <a:endParaRPr lang="en-US" altLang="zh-CN"/>
          </a:p>
          <a:p>
            <a:pPr>
              <a:lnSpc>
                <a:spcPts val="875"/>
              </a:lnSpc>
              <a:tabLst>
                <a:tab pos="811213" algn="l"/>
              </a:tabLst>
            </a:pPr>
            <a:endParaRPr lang="en-US" altLang="zh-CN"/>
          </a:p>
          <a:p>
            <a:pPr>
              <a:lnSpc>
                <a:spcPts val="2100"/>
              </a:lnSpc>
              <a:tabLst>
                <a:tab pos="811213" algn="l"/>
              </a:tabLst>
            </a:pPr>
            <a:r>
              <a:rPr lang="en-US" altLang="zh-CN"/>
              <a:t>	</a:t>
            </a:r>
            <a:r>
              <a:rPr lang="en-US" altLang="zh-CN" sz="2100">
                <a:solidFill>
                  <a:srgbClr val="000000"/>
                </a:solidFill>
                <a:latin typeface="宋体" charset="-122"/>
              </a:rPr>
              <a:t>预测</a:t>
            </a:r>
          </a:p>
          <a:p>
            <a:pPr>
              <a:lnSpc>
                <a:spcPts val="2100"/>
              </a:lnSpc>
              <a:tabLst>
                <a:tab pos="811213" algn="l"/>
              </a:tabLst>
            </a:pPr>
            <a:r>
              <a:rPr lang="en-US" altLang="zh-CN"/>
              <a:t>	</a:t>
            </a:r>
            <a:r>
              <a:rPr lang="en-US" altLang="zh-CN" sz="2100">
                <a:solidFill>
                  <a:srgbClr val="000000"/>
                </a:solidFill>
                <a:latin typeface="宋体" charset="-122"/>
              </a:rPr>
              <a:t>预防</a:t>
            </a:r>
          </a:p>
        </p:txBody>
      </p:sp>
      <p:sp>
        <p:nvSpPr>
          <p:cNvPr id="2" name="直角上箭头 1"/>
          <p:cNvSpPr/>
          <p:nvPr/>
        </p:nvSpPr>
        <p:spPr>
          <a:xfrm>
            <a:off x="6011863" y="5084763"/>
            <a:ext cx="863600" cy="792162"/>
          </a:xfrm>
          <a:prstGeom prst="bentUp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62" name="直角上箭头 61"/>
          <p:cNvSpPr/>
          <p:nvPr/>
        </p:nvSpPr>
        <p:spPr>
          <a:xfrm>
            <a:off x="7380288" y="3789363"/>
            <a:ext cx="863600" cy="792162"/>
          </a:xfrm>
          <a:prstGeom prst="bentUp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41"/>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39"/>
                                        </p:tgtEl>
                                        <p:attrNameLst>
                                          <p:attrName>style.visibility</p:attrName>
                                        </p:attrNameLst>
                                      </p:cBhvr>
                                      <p:to>
                                        <p:strVal val="visible"/>
                                      </p:to>
                                    </p:set>
                                    <p:animEffect transition="in" filter="wipe(up)">
                                      <p:cBhvr>
                                        <p:cTn id="9" dur="1000"/>
                                        <p:tgtEl>
                                          <p:spTgt spid="39"/>
                                        </p:tgtEl>
                                      </p:cBhvr>
                                    </p:animEffect>
                                  </p:childTnLst>
                                </p:cTn>
                              </p:par>
                              <p:par>
                                <p:cTn id="10" presetID="1" presetClass="entr" presetSubtype="0" fill="hold" grpId="0" nodeType="withEffect">
                                  <p:stCondLst>
                                    <p:cond delay="0"/>
                                  </p:stCondLst>
                                  <p:childTnLst>
                                    <p:set>
                                      <p:cBhvr>
                                        <p:cTn id="11" dur="1" fill="hold">
                                          <p:stCondLst>
                                            <p:cond delay="999"/>
                                          </p:stCondLst>
                                        </p:cTn>
                                        <p:tgtEl>
                                          <p:spTgt spid="42"/>
                                        </p:tgtEl>
                                        <p:attrNameLst>
                                          <p:attrName>style.visibility</p:attrName>
                                        </p:attrNameLst>
                                      </p:cBhvr>
                                      <p:to>
                                        <p:strVal val="visible"/>
                                      </p:to>
                                    </p:se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1000"/>
                                        <p:tgtEl>
                                          <p:spTgt spid="40"/>
                                        </p:tgtEl>
                                      </p:cBhvr>
                                    </p:animEffect>
                                  </p:childTnLst>
                                </p:cTn>
                              </p:par>
                              <p:par>
                                <p:cTn id="16" presetID="1" presetClass="entr" presetSubtype="0" fill="hold" grpId="0" nodeType="withEffect">
                                  <p:stCondLst>
                                    <p:cond delay="0"/>
                                  </p:stCondLst>
                                  <p:childTnLst>
                                    <p:set>
                                      <p:cBhvr>
                                        <p:cTn id="17" dur="1" fill="hold">
                                          <p:stCondLst>
                                            <p:cond delay="999"/>
                                          </p:stCondLst>
                                        </p:cTn>
                                        <p:tgtEl>
                                          <p:spTgt spid="35"/>
                                        </p:tgtEl>
                                        <p:attrNameLst>
                                          <p:attrName>style.visibility</p:attrName>
                                        </p:attrNameLst>
                                      </p:cBhvr>
                                      <p:to>
                                        <p:strVal val="visible"/>
                                      </p:to>
                                    </p:se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1000"/>
                                        <p:tgtEl>
                                          <p:spTgt spid="33"/>
                                        </p:tgtEl>
                                      </p:cBhvr>
                                    </p:animEffec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999"/>
                                          </p:stCondLst>
                                        </p:cTn>
                                        <p:tgtEl>
                                          <p:spTgt spid="34"/>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10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p:tgtEl>
                                          <p:spTgt spid="43"/>
                                        </p:tgtEl>
                                        <p:attrNameLst>
                                          <p:attrName>ppt_y</p:attrName>
                                        </p:attrNameLst>
                                      </p:cBhvr>
                                      <p:tavLst>
                                        <p:tav tm="0">
                                          <p:val>
                                            <p:strVal val="#ppt_y+#ppt_h*1.125000"/>
                                          </p:val>
                                        </p:tav>
                                        <p:tav tm="100000">
                                          <p:val>
                                            <p:strVal val="#ppt_y"/>
                                          </p:val>
                                        </p:tav>
                                      </p:tavLst>
                                    </p:anim>
                                    <p:animEffect transition="in" filter="wipe(up)">
                                      <p:cBhvr>
                                        <p:cTn id="33" dur="500"/>
                                        <p:tgtEl>
                                          <p:spTgt spid="43"/>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additive="base">
                                        <p:cTn id="36" dur="500"/>
                                        <p:tgtEl>
                                          <p:spTgt spid="44"/>
                                        </p:tgtEl>
                                        <p:attrNameLst>
                                          <p:attrName>ppt_y</p:attrName>
                                        </p:attrNameLst>
                                      </p:cBhvr>
                                      <p:tavLst>
                                        <p:tav tm="0">
                                          <p:val>
                                            <p:strVal val="#ppt_y+#ppt_h*1.125000"/>
                                          </p:val>
                                        </p:tav>
                                        <p:tav tm="100000">
                                          <p:val>
                                            <p:strVal val="#ppt_y"/>
                                          </p:val>
                                        </p:tav>
                                      </p:tavLst>
                                    </p:anim>
                                    <p:animEffect transition="in" filter="wipe(up)">
                                      <p:cBhvr>
                                        <p:cTn id="37" dur="500"/>
                                        <p:tgtEl>
                                          <p:spTgt spid="44"/>
                                        </p:tgtEl>
                                      </p:cBhvr>
                                    </p:animEffect>
                                  </p:childTnLst>
                                </p:cTn>
                              </p:par>
                              <p:par>
                                <p:cTn id="38" presetID="12" presetClass="entr" presetSubtype="4"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additive="base">
                                        <p:cTn id="40" dur="500"/>
                                        <p:tgtEl>
                                          <p:spTgt spid="55"/>
                                        </p:tgtEl>
                                        <p:attrNameLst>
                                          <p:attrName>ppt_y</p:attrName>
                                        </p:attrNameLst>
                                      </p:cBhvr>
                                      <p:tavLst>
                                        <p:tav tm="0">
                                          <p:val>
                                            <p:strVal val="#ppt_y+#ppt_h*1.125000"/>
                                          </p:val>
                                        </p:tav>
                                        <p:tav tm="100000">
                                          <p:val>
                                            <p:strVal val="#ppt_y"/>
                                          </p:val>
                                        </p:tav>
                                      </p:tavLst>
                                    </p:anim>
                                    <p:animEffect transition="in" filter="wipe(up)">
                                      <p:cBhvr>
                                        <p:cTn id="41" dur="500"/>
                                        <p:tgtEl>
                                          <p:spTgt spid="55"/>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additive="base">
                                        <p:cTn id="44" dur="500"/>
                                        <p:tgtEl>
                                          <p:spTgt spid="58"/>
                                        </p:tgtEl>
                                        <p:attrNameLst>
                                          <p:attrName>ppt_y</p:attrName>
                                        </p:attrNameLst>
                                      </p:cBhvr>
                                      <p:tavLst>
                                        <p:tav tm="0">
                                          <p:val>
                                            <p:strVal val="#ppt_y+#ppt_h*1.125000"/>
                                          </p:val>
                                        </p:tav>
                                        <p:tav tm="100000">
                                          <p:val>
                                            <p:strVal val="#ppt_y"/>
                                          </p:val>
                                        </p:tav>
                                      </p:tavLst>
                                    </p:anim>
                                    <p:animEffect transition="in" filter="wipe(up)">
                                      <p:cBhvr>
                                        <p:cTn id="45" dur="500"/>
                                        <p:tgtEl>
                                          <p:spTgt spid="58"/>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additive="base">
                                        <p:cTn id="50" dur="500"/>
                                        <p:tgtEl>
                                          <p:spTgt spid="47"/>
                                        </p:tgtEl>
                                        <p:attrNameLst>
                                          <p:attrName>ppt_y</p:attrName>
                                        </p:attrNameLst>
                                      </p:cBhvr>
                                      <p:tavLst>
                                        <p:tav tm="0">
                                          <p:val>
                                            <p:strVal val="#ppt_y+#ppt_h*1.125000"/>
                                          </p:val>
                                        </p:tav>
                                        <p:tav tm="100000">
                                          <p:val>
                                            <p:strVal val="#ppt_y"/>
                                          </p:val>
                                        </p:tav>
                                      </p:tavLst>
                                    </p:anim>
                                    <p:animEffect transition="in" filter="wipe(up)">
                                      <p:cBhvr>
                                        <p:cTn id="51" dur="500"/>
                                        <p:tgtEl>
                                          <p:spTgt spid="47"/>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additive="base">
                                        <p:cTn id="54" dur="500"/>
                                        <p:tgtEl>
                                          <p:spTgt spid="48"/>
                                        </p:tgtEl>
                                        <p:attrNameLst>
                                          <p:attrName>ppt_y</p:attrName>
                                        </p:attrNameLst>
                                      </p:cBhvr>
                                      <p:tavLst>
                                        <p:tav tm="0">
                                          <p:val>
                                            <p:strVal val="#ppt_y+#ppt_h*1.125000"/>
                                          </p:val>
                                        </p:tav>
                                        <p:tav tm="100000">
                                          <p:val>
                                            <p:strVal val="#ppt_y"/>
                                          </p:val>
                                        </p:tav>
                                      </p:tavLst>
                                    </p:anim>
                                    <p:animEffect transition="in" filter="wipe(up)">
                                      <p:cBhvr>
                                        <p:cTn id="55" dur="500"/>
                                        <p:tgtEl>
                                          <p:spTgt spid="48"/>
                                        </p:tgtEl>
                                      </p:cBhvr>
                                    </p:animEffect>
                                  </p:childTnLst>
                                </p:cTn>
                              </p:par>
                              <p:par>
                                <p:cTn id="56" presetID="12" presetClass="entr" presetSubtype="4"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500"/>
                                        <p:tgtEl>
                                          <p:spTgt spid="56"/>
                                        </p:tgtEl>
                                        <p:attrNameLst>
                                          <p:attrName>ppt_y</p:attrName>
                                        </p:attrNameLst>
                                      </p:cBhvr>
                                      <p:tavLst>
                                        <p:tav tm="0">
                                          <p:val>
                                            <p:strVal val="#ppt_y+#ppt_h*1.125000"/>
                                          </p:val>
                                        </p:tav>
                                        <p:tav tm="100000">
                                          <p:val>
                                            <p:strVal val="#ppt_y"/>
                                          </p:val>
                                        </p:tav>
                                      </p:tavLst>
                                    </p:anim>
                                    <p:animEffect transition="in" filter="wipe(up)">
                                      <p:cBhvr>
                                        <p:cTn id="59" dur="500"/>
                                        <p:tgtEl>
                                          <p:spTgt spid="56"/>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500"/>
                                        <p:tgtEl>
                                          <p:spTgt spid="59"/>
                                        </p:tgtEl>
                                        <p:attrNameLst>
                                          <p:attrName>ppt_y</p:attrName>
                                        </p:attrNameLst>
                                      </p:cBhvr>
                                      <p:tavLst>
                                        <p:tav tm="0">
                                          <p:val>
                                            <p:strVal val="#ppt_y+#ppt_h*1.125000"/>
                                          </p:val>
                                        </p:tav>
                                        <p:tav tm="100000">
                                          <p:val>
                                            <p:strVal val="#ppt_y"/>
                                          </p:val>
                                        </p:tav>
                                      </p:tavLst>
                                    </p:anim>
                                    <p:animEffect transition="in" filter="wipe(up)">
                                      <p:cBhvr>
                                        <p:cTn id="63" dur="500"/>
                                        <p:tgtEl>
                                          <p:spTgt spid="59"/>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500"/>
                                        <p:tgtEl>
                                          <p:spTgt spid="2"/>
                                        </p:tgtEl>
                                        <p:attrNameLst>
                                          <p:attrName>ppt_y</p:attrName>
                                        </p:attrNameLst>
                                      </p:cBhvr>
                                      <p:tavLst>
                                        <p:tav tm="0">
                                          <p:val>
                                            <p:strVal val="#ppt_y+#ppt_h*1.125000"/>
                                          </p:val>
                                        </p:tav>
                                        <p:tav tm="100000">
                                          <p:val>
                                            <p:strVal val="#ppt_y"/>
                                          </p:val>
                                        </p:tav>
                                      </p:tavLst>
                                    </p:anim>
                                    <p:animEffect transition="in" filter="wipe(up)">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p:tgtEl>
                                          <p:spTgt spid="51"/>
                                        </p:tgtEl>
                                        <p:attrNameLst>
                                          <p:attrName>ppt_y</p:attrName>
                                        </p:attrNameLst>
                                      </p:cBhvr>
                                      <p:tavLst>
                                        <p:tav tm="0">
                                          <p:val>
                                            <p:strVal val="#ppt_y+#ppt_h*1.125000"/>
                                          </p:val>
                                        </p:tav>
                                        <p:tav tm="100000">
                                          <p:val>
                                            <p:strVal val="#ppt_y"/>
                                          </p:val>
                                        </p:tav>
                                      </p:tavLst>
                                    </p:anim>
                                    <p:animEffect transition="in" filter="wipe(up)">
                                      <p:cBhvr>
                                        <p:cTn id="73" dur="500"/>
                                        <p:tgtEl>
                                          <p:spTgt spid="51"/>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500"/>
                                        <p:tgtEl>
                                          <p:spTgt spid="54"/>
                                        </p:tgtEl>
                                        <p:attrNameLst>
                                          <p:attrName>ppt_y</p:attrName>
                                        </p:attrNameLst>
                                      </p:cBhvr>
                                      <p:tavLst>
                                        <p:tav tm="0">
                                          <p:val>
                                            <p:strVal val="#ppt_y+#ppt_h*1.125000"/>
                                          </p:val>
                                        </p:tav>
                                        <p:tav tm="100000">
                                          <p:val>
                                            <p:strVal val="#ppt_y"/>
                                          </p:val>
                                        </p:tav>
                                      </p:tavLst>
                                    </p:anim>
                                    <p:animEffect transition="in" filter="wipe(up)">
                                      <p:cBhvr>
                                        <p:cTn id="77" dur="500"/>
                                        <p:tgtEl>
                                          <p:spTgt spid="54"/>
                                        </p:tgtEl>
                                      </p:cBhvr>
                                    </p:animEffect>
                                  </p:childTnLst>
                                </p:cTn>
                              </p:par>
                              <p:par>
                                <p:cTn id="78" presetID="12" presetClass="entr" presetSubtype="4"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 calcmode="lin" valueType="num">
                                      <p:cBhvr additive="base">
                                        <p:cTn id="80" dur="500"/>
                                        <p:tgtEl>
                                          <p:spTgt spid="57"/>
                                        </p:tgtEl>
                                        <p:attrNameLst>
                                          <p:attrName>ppt_y</p:attrName>
                                        </p:attrNameLst>
                                      </p:cBhvr>
                                      <p:tavLst>
                                        <p:tav tm="0">
                                          <p:val>
                                            <p:strVal val="#ppt_y+#ppt_h*1.125000"/>
                                          </p:val>
                                        </p:tav>
                                        <p:tav tm="100000">
                                          <p:val>
                                            <p:strVal val="#ppt_y"/>
                                          </p:val>
                                        </p:tav>
                                      </p:tavLst>
                                    </p:anim>
                                    <p:animEffect transition="in" filter="wipe(up)">
                                      <p:cBhvr>
                                        <p:cTn id="81" dur="500"/>
                                        <p:tgtEl>
                                          <p:spTgt spid="57"/>
                                        </p:tgtEl>
                                      </p:cBhvr>
                                    </p:animEffect>
                                  </p:childTnLst>
                                </p:cTn>
                              </p:par>
                              <p:par>
                                <p:cTn id="82" presetID="12" presetClass="entr" presetSubtype="4"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 calcmode="lin" valueType="num">
                                      <p:cBhvr additive="base">
                                        <p:cTn id="84" dur="500"/>
                                        <p:tgtEl>
                                          <p:spTgt spid="60"/>
                                        </p:tgtEl>
                                        <p:attrNameLst>
                                          <p:attrName>ppt_y</p:attrName>
                                        </p:attrNameLst>
                                      </p:cBhvr>
                                      <p:tavLst>
                                        <p:tav tm="0">
                                          <p:val>
                                            <p:strVal val="#ppt_y+#ppt_h*1.125000"/>
                                          </p:val>
                                        </p:tav>
                                        <p:tav tm="100000">
                                          <p:val>
                                            <p:strVal val="#ppt_y"/>
                                          </p:val>
                                        </p:tav>
                                      </p:tavLst>
                                    </p:anim>
                                    <p:animEffect transition="in" filter="wipe(up)">
                                      <p:cBhvr>
                                        <p:cTn id="85" dur="500"/>
                                        <p:tgtEl>
                                          <p:spTgt spid="60"/>
                                        </p:tgtEl>
                                      </p:cBhvr>
                                    </p:animEffect>
                                  </p:childTnLst>
                                </p:cTn>
                              </p:par>
                              <p:par>
                                <p:cTn id="86" presetID="12" presetClass="entr" presetSubtype="4"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additive="base">
                                        <p:cTn id="88" dur="500"/>
                                        <p:tgtEl>
                                          <p:spTgt spid="62"/>
                                        </p:tgtEl>
                                        <p:attrNameLst>
                                          <p:attrName>ppt_y</p:attrName>
                                        </p:attrNameLst>
                                      </p:cBhvr>
                                      <p:tavLst>
                                        <p:tav tm="0">
                                          <p:val>
                                            <p:strVal val="#ppt_y+#ppt_h*1.125000"/>
                                          </p:val>
                                        </p:tav>
                                        <p:tav tm="100000">
                                          <p:val>
                                            <p:strVal val="#ppt_y"/>
                                          </p:val>
                                        </p:tav>
                                      </p:tavLst>
                                    </p:anim>
                                    <p:animEffect transition="in" filter="wipe(up)">
                                      <p:cBhvr>
                                        <p:cTn id="8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animBg="1"/>
      <p:bldP spid="42" grpId="0" animBg="1"/>
      <p:bldP spid="43" grpId="0" animBg="1"/>
      <p:bldP spid="44" grpId="0" animBg="1"/>
      <p:bldP spid="47" grpId="0" animBg="1"/>
      <p:bldP spid="48" grpId="0" animBg="1"/>
      <p:bldP spid="51" grpId="0" animBg="1"/>
      <p:bldP spid="54" grpId="0" animBg="1"/>
      <p:bldP spid="58" grpId="0"/>
      <p:bldP spid="59" grpId="0"/>
      <p:bldP spid="60" grpId="0"/>
      <p:bldP spid="2" grpId="0" animBg="1"/>
      <p:bldP spid="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http://www.tale-of-tales.com/DramaPrincess/wp/wp-content/uploads/2006/12/20061215-ActionSystemTest3.jpg"/>
          <p:cNvPicPr>
            <a:picLocks noChangeAspect="1" noChangeArrowheads="1"/>
          </p:cNvPicPr>
          <p:nvPr/>
        </p:nvPicPr>
        <p:blipFill>
          <a:blip r:embed="rId3" cstate="print"/>
          <a:srcRect/>
          <a:stretch>
            <a:fillRect/>
          </a:stretch>
        </p:blipFill>
        <p:spPr bwMode="auto">
          <a:xfrm>
            <a:off x="3311525" y="4184650"/>
            <a:ext cx="5832475" cy="2673350"/>
          </a:xfrm>
          <a:prstGeom prst="rect">
            <a:avLst/>
          </a:prstGeom>
          <a:noFill/>
          <a:ln w="9525">
            <a:noFill/>
            <a:miter lim="800000"/>
            <a:headEnd/>
            <a:tailEnd/>
          </a:ln>
        </p:spPr>
      </p:pic>
      <p:sp>
        <p:nvSpPr>
          <p:cNvPr id="8194" name="Rectangle 2"/>
          <p:cNvSpPr>
            <a:spLocks noGrp="1" noChangeArrowheads="1"/>
          </p:cNvSpPr>
          <p:nvPr>
            <p:ph type="title"/>
          </p:nvPr>
        </p:nvSpPr>
        <p:spPr>
          <a:xfrm>
            <a:off x="1979613" y="333375"/>
            <a:ext cx="5184775" cy="661988"/>
          </a:xfrm>
        </p:spPr>
        <p:txBody>
          <a:bodyPr/>
          <a:lstStyle/>
          <a:p>
            <a:pPr algn="ctr" eaLnBrk="1" hangingPunct="1">
              <a:defRPr/>
            </a:pPr>
            <a:r>
              <a:rPr lang="zh-CN" altLang="en-US" sz="3200" dirty="0">
                <a:solidFill>
                  <a:srgbClr val="FFFF00"/>
                </a:solidFill>
                <a:latin typeface="+mj-ea"/>
              </a:rPr>
              <a:t>第</a:t>
            </a:r>
            <a:r>
              <a:rPr lang="en-US" altLang="zh-CN" sz="3200" dirty="0">
                <a:solidFill>
                  <a:srgbClr val="FFFF00"/>
                </a:solidFill>
                <a:latin typeface="+mj-ea"/>
              </a:rPr>
              <a:t>6</a:t>
            </a:r>
            <a:r>
              <a:rPr lang="zh-CN" altLang="en-US" sz="3200" dirty="0">
                <a:solidFill>
                  <a:srgbClr val="FFFF00"/>
                </a:solidFill>
                <a:latin typeface="+mj-ea"/>
              </a:rPr>
              <a:t>章 系统测试</a:t>
            </a:r>
          </a:p>
        </p:txBody>
      </p:sp>
      <p:sp>
        <p:nvSpPr>
          <p:cNvPr id="1448965" name="Rectangle 5"/>
          <p:cNvSpPr>
            <a:spLocks noChangeArrowheads="1"/>
          </p:cNvSpPr>
          <p:nvPr/>
        </p:nvSpPr>
        <p:spPr bwMode="auto">
          <a:xfrm>
            <a:off x="1008063" y="1881188"/>
            <a:ext cx="5472112" cy="2549525"/>
          </a:xfrm>
          <a:prstGeom prst="rect">
            <a:avLst/>
          </a:prstGeom>
          <a:noFill/>
          <a:ln w="9525">
            <a:noFill/>
            <a:miter lim="800000"/>
            <a:headEnd/>
            <a:tailEnd/>
          </a:ln>
          <a:effectLst/>
        </p:spPr>
        <p:txBody>
          <a:bodyPr lIns="0" tIns="0" rIns="0" bIns="0">
            <a:spAutoFit/>
          </a:bodyPr>
          <a:lstStyle/>
          <a:p>
            <a:pPr marL="177800">
              <a:lnSpc>
                <a:spcPct val="150000"/>
              </a:lnSpc>
              <a:defRPr/>
            </a:pPr>
            <a:r>
              <a:rPr lang="en-US" altLang="zh-CN" sz="2800" b="1" dirty="0">
                <a:latin typeface="+mn-lt"/>
                <a:ea typeface="宋体" pitchFamily="2" charset="-122"/>
                <a:cs typeface="Times New Roman" pitchFamily="18" charset="0"/>
              </a:rPr>
              <a:t>6.1 </a:t>
            </a:r>
            <a:r>
              <a:rPr lang="en-US" altLang="en-US" sz="2800" b="1" dirty="0">
                <a:latin typeface="+mn-lt"/>
                <a:ea typeface="宋体" pitchFamily="2" charset="-122"/>
                <a:cs typeface="Times New Roman" pitchFamily="18" charset="0"/>
              </a:rPr>
              <a:t>功能测试</a:t>
            </a:r>
            <a:endParaRPr lang="zh-CN" altLang="en-US" sz="2800" b="1" dirty="0">
              <a:latin typeface="+mn-lt"/>
              <a:ea typeface="宋体" pitchFamily="2" charset="-122"/>
              <a:cs typeface="Times New Roman" pitchFamily="18" charset="0"/>
            </a:endParaRPr>
          </a:p>
          <a:p>
            <a:pPr marL="177800">
              <a:lnSpc>
                <a:spcPct val="150000"/>
              </a:lnSpc>
              <a:defRPr/>
            </a:pPr>
            <a:r>
              <a:rPr lang="en-US" altLang="zh-CN" sz="2800" b="1" dirty="0">
                <a:latin typeface="+mn-lt"/>
                <a:ea typeface="宋体" pitchFamily="2" charset="-122"/>
                <a:cs typeface="Times New Roman" pitchFamily="18" charset="0"/>
              </a:rPr>
              <a:t>6.2 </a:t>
            </a:r>
            <a:r>
              <a:rPr lang="zh-CN" altLang="en-US" sz="2800" b="1" dirty="0">
                <a:latin typeface="+mn-lt"/>
                <a:ea typeface="宋体" pitchFamily="2" charset="-122"/>
                <a:cs typeface="Times New Roman" pitchFamily="18" charset="0"/>
              </a:rPr>
              <a:t>回归测试</a:t>
            </a:r>
          </a:p>
          <a:p>
            <a:pPr marL="177800">
              <a:lnSpc>
                <a:spcPct val="150000"/>
              </a:lnSpc>
              <a:defRPr/>
            </a:pPr>
            <a:r>
              <a:rPr lang="en-US" altLang="zh-CN" sz="2800" b="1" dirty="0">
                <a:latin typeface="+mn-lt"/>
                <a:ea typeface="宋体" pitchFamily="2" charset="-122"/>
                <a:cs typeface="Times New Roman" pitchFamily="18" charset="0"/>
              </a:rPr>
              <a:t>6.3 </a:t>
            </a:r>
            <a:r>
              <a:rPr lang="zh-CN" altLang="en-US" sz="2800" b="1" dirty="0">
                <a:latin typeface="+mn-lt"/>
                <a:ea typeface="宋体" pitchFamily="2" charset="-122"/>
                <a:cs typeface="Times New Roman" pitchFamily="18" charset="0"/>
              </a:rPr>
              <a:t>性能测试</a:t>
            </a:r>
          </a:p>
          <a:p>
            <a:pPr marL="177800">
              <a:lnSpc>
                <a:spcPct val="150000"/>
              </a:lnSpc>
              <a:defRPr/>
            </a:pPr>
            <a:r>
              <a:rPr lang="en-US" altLang="zh-CN" sz="2800" b="1" dirty="0">
                <a:latin typeface="+mn-lt"/>
                <a:ea typeface="宋体" pitchFamily="2" charset="-122"/>
                <a:cs typeface="Times New Roman" pitchFamily="18" charset="0"/>
              </a:rPr>
              <a:t>6.4 </a:t>
            </a:r>
            <a:r>
              <a:rPr lang="zh-CN" altLang="en-US" sz="2800" b="1" dirty="0">
                <a:latin typeface="+mn-lt"/>
                <a:ea typeface="宋体" pitchFamily="2" charset="-122"/>
                <a:cs typeface="Times New Roman" pitchFamily="18" charset="0"/>
              </a:rPr>
              <a:t>其它非功能性测试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258888" y="260350"/>
            <a:ext cx="6529387" cy="765175"/>
          </a:xfrm>
        </p:spPr>
        <p:txBody>
          <a:bodyPr/>
          <a:lstStyle/>
          <a:p>
            <a:pPr algn="ctr" eaLnBrk="1" hangingPunct="1"/>
            <a:r>
              <a:rPr kumimoji="1" lang="zh-CN" altLang="en-US" sz="3600" b="1">
                <a:solidFill>
                  <a:srgbClr val="FFFF00"/>
                </a:solidFill>
                <a:ea typeface="楷体_GB2312"/>
                <a:cs typeface="楷体_GB2312"/>
              </a:rPr>
              <a:t>性能测试需求和指标</a:t>
            </a:r>
            <a:endParaRPr kumimoji="1" lang="en-US" altLang="zh-CN" sz="3600" b="1">
              <a:solidFill>
                <a:srgbClr val="FFFF00"/>
              </a:solidFill>
              <a:ea typeface="楷体_GB2312"/>
              <a:cs typeface="楷体_GB2312"/>
            </a:endParaRPr>
          </a:p>
        </p:txBody>
      </p:sp>
      <p:sp>
        <p:nvSpPr>
          <p:cNvPr id="64514" name="Rectangle 3"/>
          <p:cNvSpPr>
            <a:spLocks noGrp="1" noChangeArrowheads="1"/>
          </p:cNvSpPr>
          <p:nvPr>
            <p:ph type="body" idx="1"/>
          </p:nvPr>
        </p:nvSpPr>
        <p:spPr>
          <a:xfrm>
            <a:off x="684213" y="1341438"/>
            <a:ext cx="7991475" cy="4608512"/>
          </a:xfrm>
        </p:spPr>
        <p:txBody>
          <a:bodyPr/>
          <a:lstStyle/>
          <a:p>
            <a:pPr eaLnBrk="1" hangingPunct="1">
              <a:lnSpc>
                <a:spcPct val="80000"/>
              </a:lnSpc>
              <a:spcBef>
                <a:spcPct val="10000"/>
              </a:spcBef>
              <a:spcAft>
                <a:spcPct val="10000"/>
              </a:spcAft>
              <a:buFont typeface="Wingdings" pitchFamily="2" charset="2"/>
              <a:buNone/>
            </a:pPr>
            <a:endParaRPr lang="zh-CN" altLang="en-US" sz="2400" i="1" dirty="0">
              <a:latin typeface="宋体" charset="-122"/>
            </a:endParaRPr>
          </a:p>
          <a:p>
            <a:pPr eaLnBrk="1" hangingPunct="1">
              <a:lnSpc>
                <a:spcPct val="130000"/>
              </a:lnSpc>
              <a:spcBef>
                <a:spcPct val="10000"/>
              </a:spcBef>
              <a:spcAft>
                <a:spcPct val="10000"/>
              </a:spcAft>
              <a:buClr>
                <a:schemeClr val="tx1"/>
              </a:buClr>
              <a:buFont typeface="Wingdings" pitchFamily="2" charset="2"/>
              <a:buChar char="Ø"/>
            </a:pPr>
            <a:r>
              <a:rPr lang="zh-CN" altLang="en-US" sz="2800" b="1" dirty="0">
                <a:latin typeface="宋体" charset="-122"/>
              </a:rPr>
              <a:t>性能测试需求：</a:t>
            </a:r>
            <a:br>
              <a:rPr lang="zh-CN" altLang="en-US" sz="2400" i="1" dirty="0">
                <a:latin typeface="宋体" charset="-122"/>
              </a:rPr>
            </a:br>
            <a:r>
              <a:rPr lang="zh-CN" altLang="en-US" sz="2400" dirty="0">
                <a:latin typeface="楷体_GB2312"/>
                <a:ea typeface="楷体_GB2312"/>
                <a:cs typeface="楷体_GB2312"/>
              </a:rPr>
              <a:t>用户对各项指标提出的明确需求；如果用户没有提出性能指标，则根据用户需求、测试设计人员的经验来设计各项测试指标。（需求</a:t>
            </a:r>
            <a:r>
              <a:rPr lang="en-US" altLang="zh-CN" sz="2400" dirty="0">
                <a:latin typeface="楷体_GB2312"/>
                <a:ea typeface="楷体_GB2312"/>
                <a:cs typeface="楷体_GB2312"/>
              </a:rPr>
              <a:t>+</a:t>
            </a:r>
            <a:r>
              <a:rPr lang="zh-CN" altLang="en-US" sz="2400" dirty="0">
                <a:latin typeface="楷体_GB2312"/>
                <a:ea typeface="楷体_GB2312"/>
                <a:cs typeface="楷体_GB2312"/>
              </a:rPr>
              <a:t>经验）</a:t>
            </a:r>
          </a:p>
          <a:p>
            <a:pPr eaLnBrk="1" hangingPunct="1">
              <a:lnSpc>
                <a:spcPct val="130000"/>
              </a:lnSpc>
              <a:spcBef>
                <a:spcPct val="10000"/>
              </a:spcBef>
              <a:spcAft>
                <a:spcPct val="10000"/>
              </a:spcAft>
              <a:buClr>
                <a:schemeClr val="tx1"/>
              </a:buClr>
              <a:buFont typeface="Wingdings" pitchFamily="2" charset="2"/>
              <a:buChar char="Ø"/>
            </a:pPr>
            <a:endParaRPr lang="zh-CN" altLang="en-US" sz="2400" dirty="0">
              <a:latin typeface="楷体_GB2312"/>
              <a:ea typeface="楷体_GB2312"/>
              <a:cs typeface="楷体_GB2312"/>
            </a:endParaRPr>
          </a:p>
          <a:p>
            <a:pPr eaLnBrk="1" hangingPunct="1">
              <a:lnSpc>
                <a:spcPct val="130000"/>
              </a:lnSpc>
              <a:spcBef>
                <a:spcPct val="10000"/>
              </a:spcBef>
              <a:spcAft>
                <a:spcPct val="10000"/>
              </a:spcAft>
              <a:buClr>
                <a:schemeClr val="tx1"/>
              </a:buClr>
              <a:buFont typeface="Wingdings" pitchFamily="2" charset="2"/>
              <a:buChar char="Ø"/>
            </a:pPr>
            <a:r>
              <a:rPr lang="zh-CN" altLang="en-US" sz="2800" b="1" dirty="0">
                <a:latin typeface="宋体" charset="-122"/>
              </a:rPr>
              <a:t>主要的性能指标：</a:t>
            </a:r>
            <a:br>
              <a:rPr lang="zh-CN" altLang="en-US" sz="1300" i="1" dirty="0">
                <a:latin typeface="宋体" charset="-122"/>
              </a:rPr>
            </a:br>
            <a:r>
              <a:rPr lang="zh-CN" altLang="en-US" sz="2400" dirty="0">
                <a:latin typeface="楷体_GB2312"/>
                <a:ea typeface="楷体_GB2312"/>
                <a:cs typeface="楷体_GB2312"/>
              </a:rPr>
              <a:t>服务器的各项指标（</a:t>
            </a:r>
            <a:r>
              <a:rPr lang="en-US" altLang="zh-CN" sz="2400" dirty="0">
                <a:latin typeface="楷体_GB2312"/>
                <a:ea typeface="楷体_GB2312"/>
                <a:cs typeface="楷体_GB2312"/>
              </a:rPr>
              <a:t>CPU</a:t>
            </a:r>
            <a:r>
              <a:rPr lang="zh-CN" altLang="en-US" sz="2400" dirty="0">
                <a:latin typeface="楷体_GB2312"/>
                <a:ea typeface="楷体_GB2312"/>
                <a:cs typeface="楷体_GB2312"/>
              </a:rPr>
              <a:t>、内存占用率等）、后台数据库的各项指标、网络流量、响应时间</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1187450" y="260350"/>
            <a:ext cx="6384925" cy="765175"/>
          </a:xfrm>
        </p:spPr>
        <p:txBody>
          <a:bodyPr/>
          <a:lstStyle/>
          <a:p>
            <a:pPr algn="ctr" eaLnBrk="1" hangingPunct="1"/>
            <a:r>
              <a:rPr kumimoji="1" lang="zh-CN" altLang="en-US" sz="3600" b="1">
                <a:solidFill>
                  <a:srgbClr val="FFFF00"/>
                </a:solidFill>
                <a:ea typeface="楷体_GB2312"/>
                <a:cs typeface="楷体_GB2312"/>
              </a:rPr>
              <a:t>确定性能需求</a:t>
            </a:r>
          </a:p>
        </p:txBody>
      </p:sp>
      <p:sp>
        <p:nvSpPr>
          <p:cNvPr id="66562" name="Rectangle 3"/>
          <p:cNvSpPr txBox="1">
            <a:spLocks noChangeArrowheads="1"/>
          </p:cNvSpPr>
          <p:nvPr/>
        </p:nvSpPr>
        <p:spPr bwMode="auto">
          <a:xfrm>
            <a:off x="1079500" y="2708275"/>
            <a:ext cx="6370638" cy="2014538"/>
          </a:xfrm>
          <a:prstGeom prst="rect">
            <a:avLst/>
          </a:prstGeom>
          <a:noFill/>
          <a:ln w="9525">
            <a:noFill/>
            <a:miter lim="800000"/>
            <a:headEnd/>
            <a:tailEnd/>
          </a:ln>
        </p:spPr>
        <p:txBody>
          <a:bodyPr/>
          <a:lstStyle/>
          <a:p>
            <a:pPr eaLnBrk="0" hangingPunct="0">
              <a:spcBef>
                <a:spcPct val="20000"/>
              </a:spcBef>
              <a:buFont typeface="Arial" charset="0"/>
              <a:buChar char="•"/>
            </a:pPr>
            <a:r>
              <a:rPr lang="zh-CN" altLang="en-US" sz="2400" b="1" i="0" u="sng" dirty="0">
                <a:latin typeface="楷体" pitchFamily="49" charset="-122"/>
                <a:ea typeface="楷体" pitchFamily="49" charset="-122"/>
              </a:rPr>
              <a:t>最终用户的体验</a:t>
            </a:r>
            <a:endParaRPr lang="zh-CN" altLang="en-US" sz="2400" i="0" dirty="0">
              <a:latin typeface="楷体" pitchFamily="49" charset="-122"/>
              <a:ea typeface="楷体" pitchFamily="49" charset="-122"/>
            </a:endParaRPr>
          </a:p>
          <a:p>
            <a:pPr eaLnBrk="0" hangingPunct="0">
              <a:spcBef>
                <a:spcPct val="20000"/>
              </a:spcBef>
              <a:buFont typeface="Arial" charset="0"/>
              <a:buChar char="•"/>
            </a:pPr>
            <a:r>
              <a:rPr lang="zh-CN" altLang="en-US" sz="2400" b="1" i="0" u="sng" dirty="0">
                <a:latin typeface="楷体" pitchFamily="49" charset="-122"/>
                <a:ea typeface="楷体" pitchFamily="49" charset="-122"/>
              </a:rPr>
              <a:t>商业需求</a:t>
            </a:r>
            <a:r>
              <a:rPr lang="zh-CN" altLang="en-US" sz="2400" i="0" u="sng" dirty="0">
                <a:latin typeface="楷体" pitchFamily="49" charset="-122"/>
                <a:ea typeface="楷体" pitchFamily="49" charset="-122"/>
              </a:rPr>
              <a:t>，如“比竞争对手的产品好”</a:t>
            </a:r>
            <a:r>
              <a:rPr lang="zh-CN" altLang="en-US" sz="2400" i="0" dirty="0">
                <a:latin typeface="楷体" pitchFamily="49" charset="-122"/>
                <a:ea typeface="楷体" pitchFamily="49" charset="-122"/>
              </a:rPr>
              <a:t> </a:t>
            </a:r>
          </a:p>
          <a:p>
            <a:pPr eaLnBrk="0" hangingPunct="0">
              <a:spcBef>
                <a:spcPct val="20000"/>
              </a:spcBef>
              <a:buFont typeface="Arial" charset="0"/>
              <a:buChar char="•"/>
            </a:pPr>
            <a:r>
              <a:rPr lang="zh-CN" altLang="en-US" sz="2400" b="1" i="0" u="sng" dirty="0">
                <a:latin typeface="楷体" pitchFamily="49" charset="-122"/>
                <a:ea typeface="楷体" pitchFamily="49" charset="-122"/>
              </a:rPr>
              <a:t>技术需求</a:t>
            </a:r>
            <a:r>
              <a:rPr lang="zh-CN" altLang="en-US" sz="2400" i="0" u="sng" dirty="0">
                <a:latin typeface="楷体" pitchFamily="49" charset="-122"/>
                <a:ea typeface="楷体" pitchFamily="49" charset="-122"/>
              </a:rPr>
              <a:t>，如</a:t>
            </a:r>
            <a:r>
              <a:rPr lang="en-US" altLang="zh-CN" sz="2400" i="0" u="sng" dirty="0">
                <a:latin typeface="楷体" pitchFamily="49" charset="-122"/>
                <a:ea typeface="楷体" pitchFamily="49" charset="-122"/>
              </a:rPr>
              <a:t>CPU</a:t>
            </a:r>
            <a:r>
              <a:rPr lang="zh-CN" altLang="en-US" sz="2400" i="0" u="sng" dirty="0">
                <a:latin typeface="楷体" pitchFamily="49" charset="-122"/>
                <a:ea typeface="楷体" pitchFamily="49" charset="-122"/>
              </a:rPr>
              <a:t>使用率不超过</a:t>
            </a:r>
            <a:r>
              <a:rPr lang="en-US" altLang="zh-CN" sz="2400" i="0" u="sng" dirty="0">
                <a:latin typeface="楷体" pitchFamily="49" charset="-122"/>
                <a:ea typeface="楷体" pitchFamily="49" charset="-122"/>
              </a:rPr>
              <a:t>70</a:t>
            </a:r>
            <a:r>
              <a:rPr lang="zh-CN" altLang="en-US" sz="2400" i="0" u="sng" dirty="0">
                <a:latin typeface="楷体" pitchFamily="49" charset="-122"/>
                <a:ea typeface="楷体" pitchFamily="49" charset="-122"/>
              </a:rPr>
              <a:t>％</a:t>
            </a:r>
            <a:r>
              <a:rPr lang="zh-CN" altLang="en-US" sz="2400" i="0" dirty="0">
                <a:latin typeface="楷体" pitchFamily="49" charset="-122"/>
                <a:ea typeface="楷体" pitchFamily="49" charset="-122"/>
              </a:rPr>
              <a:t>  </a:t>
            </a:r>
          </a:p>
          <a:p>
            <a:pPr eaLnBrk="0" hangingPunct="0">
              <a:spcBef>
                <a:spcPct val="20000"/>
              </a:spcBef>
              <a:buFont typeface="Arial" charset="0"/>
              <a:buChar char="•"/>
            </a:pPr>
            <a:r>
              <a:rPr lang="zh-CN" altLang="en-US" sz="2400" b="1" i="0" u="sng" dirty="0">
                <a:latin typeface="楷体" pitchFamily="49" charset="-122"/>
                <a:ea typeface="楷体" pitchFamily="49" charset="-122"/>
              </a:rPr>
              <a:t>标准要求</a:t>
            </a:r>
            <a:r>
              <a:rPr lang="zh-CN" altLang="en-US" sz="2400" i="0" dirty="0">
                <a:latin typeface="楷体" pitchFamily="49" charset="-122"/>
                <a:ea typeface="楷体" pitchFamily="49" charset="-122"/>
              </a:rPr>
              <a:t> </a:t>
            </a:r>
          </a:p>
        </p:txBody>
      </p:sp>
      <p:sp>
        <p:nvSpPr>
          <p:cNvPr id="66563" name="Rectangle 5"/>
          <p:cNvSpPr>
            <a:spLocks noChangeArrowheads="1"/>
          </p:cNvSpPr>
          <p:nvPr/>
        </p:nvSpPr>
        <p:spPr bwMode="auto">
          <a:xfrm>
            <a:off x="576263" y="1773238"/>
            <a:ext cx="8374062" cy="368300"/>
          </a:xfrm>
          <a:prstGeom prst="rect">
            <a:avLst/>
          </a:prstGeom>
          <a:noFill/>
          <a:ln w="9525" algn="ctr">
            <a:noFill/>
            <a:miter lim="800000"/>
            <a:headEnd/>
            <a:tailEnd/>
          </a:ln>
        </p:spPr>
        <p:txBody>
          <a:bodyPr wrap="none" lIns="0" tIns="0" rIns="0" bIns="0" anchor="ctr">
            <a:spAutoFit/>
          </a:bodyPr>
          <a:lstStyle/>
          <a:p>
            <a:r>
              <a:rPr lang="zh-CN" altLang="en-US" sz="2400">
                <a:ea typeface="楷体_GB2312"/>
                <a:cs typeface="楷体_GB2312"/>
              </a:rPr>
              <a:t>只有具备了清楚而量化的性能指标，性能测试才能开始实施。</a:t>
            </a:r>
            <a:r>
              <a:rPr lang="zh-CN" altLang="en-US"/>
              <a:t> </a:t>
            </a:r>
          </a:p>
        </p:txBody>
      </p:sp>
      <p:sp>
        <p:nvSpPr>
          <p:cNvPr id="5" name="Rectangle 6"/>
          <p:cNvSpPr>
            <a:spLocks noChangeArrowheads="1"/>
          </p:cNvSpPr>
          <p:nvPr/>
        </p:nvSpPr>
        <p:spPr bwMode="auto">
          <a:xfrm>
            <a:off x="792163" y="4868863"/>
            <a:ext cx="7921625" cy="1108075"/>
          </a:xfrm>
          <a:prstGeom prst="rect">
            <a:avLst/>
          </a:prstGeom>
          <a:noFill/>
          <a:ln w="9525" algn="ctr">
            <a:noFill/>
            <a:miter lim="800000"/>
            <a:headEnd/>
            <a:tailEnd/>
          </a:ln>
        </p:spPr>
        <p:txBody>
          <a:bodyPr lIns="0" tIns="0" rIns="0" bIns="0" anchor="ctr">
            <a:spAutoFit/>
          </a:bodyPr>
          <a:lstStyle/>
          <a:p>
            <a:r>
              <a:rPr lang="zh-CN" altLang="en-US" sz="2400" dirty="0">
                <a:solidFill>
                  <a:srgbClr val="FF0000"/>
                </a:solidFill>
                <a:ea typeface="楷体_GB2312"/>
                <a:cs typeface="楷体_GB2312"/>
              </a:rPr>
              <a:t>响应时间</a:t>
            </a:r>
            <a:r>
              <a:rPr lang="zh-CN" altLang="en-US" sz="2400" dirty="0">
                <a:ea typeface="楷体_GB2312"/>
                <a:cs typeface="楷体_GB2312"/>
              </a:rPr>
              <a:t>是用户的关注点，</a:t>
            </a:r>
            <a:r>
              <a:rPr lang="zh-CN" altLang="en-US" sz="2400" dirty="0">
                <a:solidFill>
                  <a:srgbClr val="FF0000"/>
                </a:solidFill>
                <a:ea typeface="楷体_GB2312"/>
                <a:cs typeface="楷体_GB2312"/>
              </a:rPr>
              <a:t>容量和数据吞吐</a:t>
            </a:r>
            <a:r>
              <a:rPr lang="zh-CN" altLang="en-US" sz="2400" dirty="0">
                <a:ea typeface="楷体_GB2312"/>
                <a:cs typeface="楷体_GB2312"/>
              </a:rPr>
              <a:t>量是（产品市场团队）业务处理方面的关注点，而</a:t>
            </a:r>
            <a:r>
              <a:rPr lang="zh-CN" altLang="en-US" sz="2400" dirty="0">
                <a:solidFill>
                  <a:srgbClr val="FF0000"/>
                </a:solidFill>
                <a:ea typeface="楷体_GB2312"/>
                <a:cs typeface="楷体_GB2312"/>
              </a:rPr>
              <a:t>系统资源占用率</a:t>
            </a:r>
            <a:r>
              <a:rPr lang="zh-CN" altLang="en-US" sz="2400" dirty="0">
                <a:ea typeface="楷体_GB2312"/>
                <a:cs typeface="楷体_GB2312"/>
              </a:rPr>
              <a:t>是开发团队的技术关注点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ou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167188" y="2317750"/>
            <a:ext cx="414337" cy="687388"/>
          </a:xfrm>
          <a:custGeom>
            <a:avLst/>
            <a:gdLst>
              <a:gd name="connsiteX0" fmla="*/ 0 w 484632"/>
              <a:gd name="connsiteY0" fmla="*/ 516635 h 758951"/>
              <a:gd name="connsiteX1" fmla="*/ 121158 w 484632"/>
              <a:gd name="connsiteY1" fmla="*/ 516635 h 758951"/>
              <a:gd name="connsiteX2" fmla="*/ 121158 w 484632"/>
              <a:gd name="connsiteY2" fmla="*/ 0 h 758951"/>
              <a:gd name="connsiteX3" fmla="*/ 363473 w 484632"/>
              <a:gd name="connsiteY3" fmla="*/ 0 h 758951"/>
              <a:gd name="connsiteX4" fmla="*/ 363473 w 484632"/>
              <a:gd name="connsiteY4" fmla="*/ 516635 h 758951"/>
              <a:gd name="connsiteX5" fmla="*/ 484632 w 484632"/>
              <a:gd name="connsiteY5" fmla="*/ 516635 h 758951"/>
              <a:gd name="connsiteX6" fmla="*/ 242316 w 484632"/>
              <a:gd name="connsiteY6" fmla="*/ 758951 h 758951"/>
              <a:gd name="connsiteX7" fmla="*/ 0 w 484632"/>
              <a:gd name="connsiteY7" fmla="*/ 516635 h 7589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484632" h="758951">
                <a:moveTo>
                  <a:pt x="0" y="516635"/>
                </a:moveTo>
                <a:lnTo>
                  <a:pt x="121158" y="516635"/>
                </a:lnTo>
                <a:lnTo>
                  <a:pt x="121158" y="0"/>
                </a:lnTo>
                <a:lnTo>
                  <a:pt x="363473" y="0"/>
                </a:lnTo>
                <a:lnTo>
                  <a:pt x="363473" y="516635"/>
                </a:lnTo>
                <a:lnTo>
                  <a:pt x="484632" y="516635"/>
                </a:lnTo>
                <a:lnTo>
                  <a:pt x="242316" y="758951"/>
                </a:lnTo>
                <a:lnTo>
                  <a:pt x="0" y="51663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lnSpc>
                <a:spcPct val="130000"/>
              </a:lnSpc>
              <a:defRPr/>
            </a:pPr>
            <a:endParaRPr lang="zh-CN" altLang="en-US"/>
          </a:p>
        </p:txBody>
      </p:sp>
      <p:sp>
        <p:nvSpPr>
          <p:cNvPr id="68610" name="TextBox 1"/>
          <p:cNvSpPr txBox="1">
            <a:spLocks noChangeArrowheads="1"/>
          </p:cNvSpPr>
          <p:nvPr/>
        </p:nvSpPr>
        <p:spPr bwMode="auto">
          <a:xfrm>
            <a:off x="1042988" y="6210300"/>
            <a:ext cx="101600" cy="139700"/>
          </a:xfrm>
          <a:prstGeom prst="rect">
            <a:avLst/>
          </a:prstGeom>
          <a:noFill/>
          <a:ln w="9525">
            <a:noFill/>
            <a:miter lim="800000"/>
            <a:headEnd/>
            <a:tailEnd/>
          </a:ln>
        </p:spPr>
        <p:txBody>
          <a:bodyPr wrap="none" lIns="0" tIns="0" rIns="0" bIns="40078">
            <a:spAutoFit/>
          </a:bodyPr>
          <a:lstStyle/>
          <a:p>
            <a:pPr>
              <a:lnSpc>
                <a:spcPts val="788"/>
              </a:lnSpc>
            </a:pPr>
            <a:r>
              <a:rPr lang="en-US" altLang="zh-CN" sz="600">
                <a:solidFill>
                  <a:srgbClr val="7E7E7E"/>
                </a:solidFill>
                <a:latin typeface="Times New Roman" pitchFamily="18" charset="0"/>
                <a:cs typeface="Times New Roman" pitchFamily="18" charset="0"/>
              </a:rPr>
              <a:t>12</a:t>
            </a:r>
          </a:p>
        </p:txBody>
      </p:sp>
      <p:sp>
        <p:nvSpPr>
          <p:cNvPr id="9" name="TextBox 1"/>
          <p:cNvSpPr txBox="1"/>
          <p:nvPr/>
        </p:nvSpPr>
        <p:spPr>
          <a:xfrm>
            <a:off x="2484438" y="476250"/>
            <a:ext cx="4560887" cy="525463"/>
          </a:xfrm>
          <a:prstGeom prst="rect">
            <a:avLst/>
          </a:prstGeom>
          <a:noFill/>
        </p:spPr>
        <p:txBody>
          <a:bodyPr wrap="none" lIns="0" tIns="0" rIns="0" bIns="40078">
            <a:spAutoFit/>
          </a:bodyPr>
          <a:lstStyle/>
          <a:p>
            <a:pPr>
              <a:lnSpc>
                <a:spcPts val="3769"/>
              </a:lnSpc>
              <a:defRPr/>
            </a:pPr>
            <a:r>
              <a:rPr kumimoji="1" lang="en-US" altLang="zh-CN" sz="3200" b="1" dirty="0">
                <a:solidFill>
                  <a:srgbClr val="FFFF00"/>
                </a:solidFill>
                <a:latin typeface="+mj-lt"/>
                <a:ea typeface="楷体_GB2312" pitchFamily="49" charset="-122"/>
                <a:cs typeface="+mj-cs"/>
              </a:rPr>
              <a:t>性能需求</a:t>
            </a:r>
            <a:r>
              <a:rPr kumimoji="1" lang="zh-CN" altLang="en-US" sz="3200" b="1" dirty="0">
                <a:solidFill>
                  <a:srgbClr val="FFFF00"/>
                </a:solidFill>
                <a:latin typeface="+mj-lt"/>
                <a:ea typeface="楷体_GB2312" pitchFamily="49" charset="-122"/>
                <a:cs typeface="+mj-cs"/>
              </a:rPr>
              <a:t>应具有</a:t>
            </a:r>
            <a:r>
              <a:rPr kumimoji="1" lang="en-US" altLang="zh-CN" sz="3200" b="1" dirty="0">
                <a:solidFill>
                  <a:srgbClr val="FFFF00"/>
                </a:solidFill>
                <a:ea typeface="楷体_GB2312" pitchFamily="49" charset="-122"/>
              </a:rPr>
              <a:t>可测试</a:t>
            </a:r>
            <a:r>
              <a:rPr kumimoji="1" lang="zh-CN" altLang="en-US" sz="3200" b="1" dirty="0">
                <a:solidFill>
                  <a:srgbClr val="FFFF00"/>
                </a:solidFill>
                <a:ea typeface="楷体_GB2312" pitchFamily="49" charset="-122"/>
              </a:rPr>
              <a:t>性</a:t>
            </a:r>
            <a:endParaRPr kumimoji="1" lang="en-US" altLang="zh-CN" sz="3200" b="1" dirty="0">
              <a:solidFill>
                <a:srgbClr val="FFFF00"/>
              </a:solidFill>
              <a:latin typeface="+mj-lt"/>
              <a:ea typeface="楷体_GB2312" pitchFamily="49" charset="-122"/>
              <a:cs typeface="+mj-cs"/>
            </a:endParaRPr>
          </a:p>
        </p:txBody>
      </p:sp>
      <p:sp>
        <p:nvSpPr>
          <p:cNvPr id="68612" name="TextBox 1"/>
          <p:cNvSpPr txBox="1">
            <a:spLocks noChangeArrowheads="1"/>
          </p:cNvSpPr>
          <p:nvPr/>
        </p:nvSpPr>
        <p:spPr bwMode="auto">
          <a:xfrm>
            <a:off x="1116013" y="2133600"/>
            <a:ext cx="7280275" cy="385763"/>
          </a:xfrm>
          <a:prstGeom prst="rect">
            <a:avLst/>
          </a:prstGeom>
          <a:solidFill>
            <a:srgbClr val="FF6699"/>
          </a:solidFill>
          <a:ln w="9525">
            <a:noFill/>
            <a:miter lim="800000"/>
            <a:headEnd/>
            <a:tailEnd/>
          </a:ln>
        </p:spPr>
        <p:txBody>
          <a:bodyPr wrap="none" lIns="0" tIns="0" rIns="0" bIns="40078">
            <a:spAutoFit/>
          </a:bodyPr>
          <a:lstStyle/>
          <a:p>
            <a:pPr>
              <a:lnSpc>
                <a:spcPct val="130000"/>
              </a:lnSpc>
            </a:pPr>
            <a:r>
              <a:rPr lang="en-US" altLang="zh-CN">
                <a:solidFill>
                  <a:srgbClr val="000000"/>
                </a:solidFill>
                <a:latin typeface="宋体" charset="-122"/>
              </a:rPr>
              <a:t>每天支持</a:t>
            </a:r>
            <a:r>
              <a:rPr lang="en-US" altLang="zh-CN">
                <a:solidFill>
                  <a:srgbClr val="000000"/>
                </a:solidFill>
                <a:latin typeface="Times New Roman" pitchFamily="18" charset="0"/>
                <a:cs typeface="Times New Roman" pitchFamily="18" charset="0"/>
              </a:rPr>
              <a:t>1</a:t>
            </a:r>
            <a:r>
              <a:rPr lang="en-US" altLang="zh-CN">
                <a:solidFill>
                  <a:srgbClr val="000000"/>
                </a:solidFill>
                <a:latin typeface="宋体" charset="-122"/>
              </a:rPr>
              <a:t>亿交易量，所有交易响应时间在</a:t>
            </a:r>
            <a:r>
              <a:rPr lang="en-US" altLang="zh-CN">
                <a:solidFill>
                  <a:srgbClr val="000000"/>
                </a:solidFill>
                <a:latin typeface="Times New Roman" pitchFamily="18" charset="0"/>
                <a:cs typeface="Times New Roman" pitchFamily="18" charset="0"/>
              </a:rPr>
              <a:t>1</a:t>
            </a:r>
            <a:r>
              <a:rPr lang="en-US" altLang="zh-CN">
                <a:solidFill>
                  <a:srgbClr val="000000"/>
                </a:solidFill>
                <a:latin typeface="宋体" charset="-122"/>
              </a:rPr>
              <a:t>秒钟以内，支持</a:t>
            </a:r>
            <a:r>
              <a:rPr lang="en-US" altLang="zh-CN">
                <a:solidFill>
                  <a:srgbClr val="000000"/>
                </a:solidFill>
                <a:latin typeface="Times New Roman" pitchFamily="18" charset="0"/>
                <a:cs typeface="Times New Roman" pitchFamily="18" charset="0"/>
              </a:rPr>
              <a:t>1.5</a:t>
            </a:r>
            <a:r>
              <a:rPr lang="en-US" altLang="zh-CN">
                <a:solidFill>
                  <a:srgbClr val="000000"/>
                </a:solidFill>
                <a:latin typeface="宋体" charset="-122"/>
              </a:rPr>
              <a:t>亿用户。</a:t>
            </a:r>
          </a:p>
        </p:txBody>
      </p:sp>
      <p:sp>
        <p:nvSpPr>
          <p:cNvPr id="68613" name="TextBox 1"/>
          <p:cNvSpPr txBox="1">
            <a:spLocks noChangeArrowheads="1"/>
          </p:cNvSpPr>
          <p:nvPr/>
        </p:nvSpPr>
        <p:spPr bwMode="auto">
          <a:xfrm>
            <a:off x="1116013" y="3429000"/>
            <a:ext cx="7224712" cy="2187575"/>
          </a:xfrm>
          <a:prstGeom prst="rect">
            <a:avLst/>
          </a:prstGeom>
          <a:solidFill>
            <a:schemeClr val="accent1"/>
          </a:solidFill>
          <a:ln w="9525">
            <a:noFill/>
            <a:miter lim="800000"/>
            <a:headEnd/>
            <a:tailEnd/>
          </a:ln>
        </p:spPr>
        <p:txBody>
          <a:bodyPr wrap="none" lIns="0" tIns="0" rIns="0" bIns="40078">
            <a:spAutoFit/>
          </a:bodyPr>
          <a:lstStyle/>
          <a:p>
            <a:pPr>
              <a:lnSpc>
                <a:spcPct val="130000"/>
              </a:lnSpc>
            </a:pPr>
            <a:r>
              <a:rPr lang="en-US" altLang="zh-CN" i="0" dirty="0">
                <a:solidFill>
                  <a:srgbClr val="000000"/>
                </a:solidFill>
                <a:latin typeface="宋体" charset="-122"/>
              </a:rPr>
              <a:t>每天支持</a:t>
            </a:r>
            <a:r>
              <a:rPr lang="en-US" altLang="zh-CN" i="0" dirty="0">
                <a:solidFill>
                  <a:srgbClr val="000000"/>
                </a:solidFill>
                <a:latin typeface="Times New Roman" pitchFamily="18" charset="0"/>
                <a:cs typeface="Times New Roman" pitchFamily="18" charset="0"/>
              </a:rPr>
              <a:t>1</a:t>
            </a:r>
            <a:r>
              <a:rPr lang="en-US" altLang="zh-CN" i="0" dirty="0">
                <a:solidFill>
                  <a:srgbClr val="000000"/>
                </a:solidFill>
                <a:latin typeface="宋体" charset="-122"/>
              </a:rPr>
              <a:t>亿交易量；</a:t>
            </a:r>
          </a:p>
          <a:p>
            <a:pPr>
              <a:lnSpc>
                <a:spcPct val="130000"/>
              </a:lnSpc>
            </a:pPr>
            <a:r>
              <a:rPr lang="en-US" altLang="zh-CN" i="0" dirty="0">
                <a:solidFill>
                  <a:srgbClr val="000000"/>
                </a:solidFill>
                <a:latin typeface="宋体" charset="-122"/>
              </a:rPr>
              <a:t>本地交易高峰响应时间在</a:t>
            </a:r>
            <a:r>
              <a:rPr lang="en-US" altLang="zh-CN" i="0" dirty="0">
                <a:solidFill>
                  <a:srgbClr val="000000"/>
                </a:solidFill>
                <a:latin typeface="Times New Roman" pitchFamily="18" charset="0"/>
                <a:cs typeface="Times New Roman" pitchFamily="18" charset="0"/>
              </a:rPr>
              <a:t>1</a:t>
            </a:r>
            <a:r>
              <a:rPr lang="en-US" altLang="zh-CN" i="0" dirty="0">
                <a:solidFill>
                  <a:srgbClr val="000000"/>
                </a:solidFill>
                <a:latin typeface="宋体" charset="-122"/>
              </a:rPr>
              <a:t>秒钟以内，跨行交易响应时间在</a:t>
            </a:r>
            <a:r>
              <a:rPr lang="en-US" altLang="zh-CN" i="0" dirty="0">
                <a:solidFill>
                  <a:srgbClr val="000000"/>
                </a:solidFill>
                <a:latin typeface="Times New Roman" pitchFamily="18" charset="0"/>
                <a:cs typeface="Times New Roman" pitchFamily="18" charset="0"/>
              </a:rPr>
              <a:t>2</a:t>
            </a:r>
            <a:r>
              <a:rPr lang="en-US" altLang="zh-CN" i="0" dirty="0">
                <a:solidFill>
                  <a:srgbClr val="000000"/>
                </a:solidFill>
                <a:latin typeface="宋体" charset="-122"/>
              </a:rPr>
              <a:t>秒钟以内；</a:t>
            </a:r>
          </a:p>
          <a:p>
            <a:pPr>
              <a:lnSpc>
                <a:spcPct val="130000"/>
              </a:lnSpc>
            </a:pPr>
            <a:r>
              <a:rPr lang="en-US" altLang="zh-CN" i="0" dirty="0">
                <a:solidFill>
                  <a:srgbClr val="000000"/>
                </a:solidFill>
                <a:latin typeface="宋体" charset="-122"/>
              </a:rPr>
              <a:t>支持</a:t>
            </a:r>
            <a:r>
              <a:rPr lang="en-US" altLang="zh-CN" i="0" dirty="0">
                <a:solidFill>
                  <a:srgbClr val="000000"/>
                </a:solidFill>
                <a:latin typeface="Times New Roman" pitchFamily="18" charset="0"/>
                <a:cs typeface="Times New Roman" pitchFamily="18" charset="0"/>
              </a:rPr>
              <a:t>1.5</a:t>
            </a:r>
            <a:r>
              <a:rPr lang="en-US" altLang="zh-CN" i="0" dirty="0">
                <a:solidFill>
                  <a:srgbClr val="000000"/>
                </a:solidFill>
                <a:latin typeface="宋体" charset="-122"/>
              </a:rPr>
              <a:t>亿用户，支持</a:t>
            </a:r>
            <a:r>
              <a:rPr lang="en-US" altLang="zh-CN" i="0" dirty="0">
                <a:solidFill>
                  <a:srgbClr val="000000"/>
                </a:solidFill>
                <a:latin typeface="Times New Roman" pitchFamily="18" charset="0"/>
                <a:cs typeface="Times New Roman" pitchFamily="18" charset="0"/>
              </a:rPr>
              <a:t>100</a:t>
            </a:r>
            <a:r>
              <a:rPr lang="en-US" altLang="zh-CN" i="0" dirty="0">
                <a:solidFill>
                  <a:srgbClr val="000000"/>
                </a:solidFill>
                <a:latin typeface="宋体" charset="-122"/>
              </a:rPr>
              <a:t>万在线用户；</a:t>
            </a:r>
          </a:p>
          <a:p>
            <a:pPr>
              <a:lnSpc>
                <a:spcPct val="130000"/>
              </a:lnSpc>
            </a:pPr>
            <a:r>
              <a:rPr lang="en-US" altLang="zh-CN" i="0" dirty="0">
                <a:solidFill>
                  <a:srgbClr val="000000"/>
                </a:solidFill>
                <a:latin typeface="宋体" charset="-122"/>
              </a:rPr>
              <a:t>交易成功率</a:t>
            </a:r>
            <a:r>
              <a:rPr lang="en-US" altLang="zh-CN" i="0" dirty="0">
                <a:solidFill>
                  <a:srgbClr val="000000"/>
                </a:solidFill>
                <a:latin typeface="Times New Roman" pitchFamily="18" charset="0"/>
                <a:cs typeface="Times New Roman" pitchFamily="18" charset="0"/>
              </a:rPr>
              <a:t>99.99%</a:t>
            </a:r>
            <a:r>
              <a:rPr lang="en-US" altLang="zh-CN" i="0" dirty="0">
                <a:solidFill>
                  <a:srgbClr val="000000"/>
                </a:solidFill>
                <a:latin typeface="宋体" charset="-122"/>
              </a:rPr>
              <a:t>以上；</a:t>
            </a:r>
          </a:p>
          <a:p>
            <a:pPr>
              <a:lnSpc>
                <a:spcPct val="130000"/>
              </a:lnSpc>
            </a:pPr>
            <a:r>
              <a:rPr lang="en-US" altLang="zh-CN" i="0" dirty="0" err="1">
                <a:solidFill>
                  <a:srgbClr val="000000"/>
                </a:solidFill>
                <a:latin typeface="宋体" charset="-122"/>
              </a:rPr>
              <a:t>资源利用率：</a:t>
            </a:r>
            <a:r>
              <a:rPr lang="en-US" altLang="zh-CN" i="0" dirty="0" err="1">
                <a:solidFill>
                  <a:srgbClr val="000000"/>
                </a:solidFill>
                <a:latin typeface="Times New Roman" pitchFamily="18" charset="0"/>
                <a:cs typeface="Times New Roman" pitchFamily="18" charset="0"/>
              </a:rPr>
              <a:t>CPU</a:t>
            </a:r>
            <a:r>
              <a:rPr lang="en-US" altLang="zh-CN" i="0" dirty="0">
                <a:latin typeface="Times New Roman" pitchFamily="18" charset="0"/>
                <a:cs typeface="Times New Roman" pitchFamily="18" charset="0"/>
              </a:rPr>
              <a:t> </a:t>
            </a:r>
            <a:r>
              <a:rPr lang="en-US" altLang="zh-CN" i="0" dirty="0">
                <a:solidFill>
                  <a:srgbClr val="000000"/>
                </a:solidFill>
                <a:latin typeface="Times New Roman" pitchFamily="18" charset="0"/>
                <a:cs typeface="Times New Roman" pitchFamily="18" charset="0"/>
              </a:rPr>
              <a:t>70%</a:t>
            </a:r>
            <a:r>
              <a:rPr lang="en-US" altLang="zh-CN" i="0" dirty="0">
                <a:solidFill>
                  <a:srgbClr val="000000"/>
                </a:solidFill>
                <a:latin typeface="宋体" charset="-122"/>
              </a:rPr>
              <a:t>以内、内存</a:t>
            </a:r>
            <a:r>
              <a:rPr lang="en-US" altLang="zh-CN" i="0" dirty="0">
                <a:solidFill>
                  <a:srgbClr val="000000"/>
                </a:solidFill>
                <a:latin typeface="Times New Roman" pitchFamily="18" charset="0"/>
                <a:cs typeface="Times New Roman" pitchFamily="18" charset="0"/>
              </a:rPr>
              <a:t>80%</a:t>
            </a:r>
            <a:r>
              <a:rPr lang="en-US" altLang="zh-CN" i="0" dirty="0">
                <a:solidFill>
                  <a:srgbClr val="000000"/>
                </a:solidFill>
                <a:latin typeface="宋体" charset="-122"/>
              </a:rPr>
              <a:t>以内</a:t>
            </a:r>
            <a:r>
              <a:rPr lang="en-US" altLang="zh-CN" i="0" dirty="0">
                <a:solidFill>
                  <a:srgbClr val="000000"/>
                </a:solidFill>
                <a:latin typeface="Times New Roman" pitchFamily="18" charset="0"/>
                <a:cs typeface="Times New Roman" pitchFamily="18" charset="0"/>
              </a:rPr>
              <a:t>……</a:t>
            </a:r>
          </a:p>
          <a:p>
            <a:pPr>
              <a:lnSpc>
                <a:spcPct val="130000"/>
              </a:lnSpc>
            </a:pPr>
            <a:r>
              <a:rPr lang="zh-CN" altLang="en-US" i="0" dirty="0">
                <a:solidFill>
                  <a:srgbClr val="000000"/>
                </a:solidFill>
                <a:latin typeface="宋体" charset="-122"/>
              </a:rPr>
              <a:t>上下文驱动</a:t>
            </a:r>
            <a:r>
              <a:rPr lang="en-US" altLang="zh-CN" i="0" dirty="0">
                <a:solidFill>
                  <a:srgbClr val="000000"/>
                </a:solidFill>
                <a:latin typeface="宋体" charset="-122"/>
              </a:rPr>
              <a:t>：</a:t>
            </a:r>
            <a:r>
              <a:rPr lang="en-US" altLang="zh-CN" i="0" dirty="0" err="1">
                <a:solidFill>
                  <a:srgbClr val="000000"/>
                </a:solidFill>
                <a:latin typeface="宋体" charset="-122"/>
              </a:rPr>
              <a:t>不同业务场景指标，不同业务支持指标</a:t>
            </a:r>
            <a:endParaRPr lang="en-US" altLang="zh-CN" i="0" dirty="0">
              <a:solidFill>
                <a:srgbClr val="000000"/>
              </a:solidFill>
              <a:latin typeface="宋体" charset="-122"/>
            </a:endParaRPr>
          </a:p>
        </p:txBody>
      </p:sp>
      <p:sp>
        <p:nvSpPr>
          <p:cNvPr id="4" name="下箭头 3"/>
          <p:cNvSpPr/>
          <p:nvPr/>
        </p:nvSpPr>
        <p:spPr>
          <a:xfrm>
            <a:off x="4211638" y="2565400"/>
            <a:ext cx="431800" cy="792163"/>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3849688" y="4318000"/>
            <a:ext cx="4497387" cy="7938"/>
          </a:xfrm>
          <a:custGeom>
            <a:avLst/>
            <a:gdLst>
              <a:gd name="connsiteX0" fmla="*/ 0 w 5260848"/>
              <a:gd name="connsiteY0" fmla="*/ 4572 h 9144"/>
              <a:gd name="connsiteX1" fmla="*/ 5260848 w 5260848"/>
              <a:gd name="connsiteY1" fmla="*/ 4572 h 9144"/>
            </a:gdLst>
            <a:ahLst/>
            <a:cxnLst>
              <a:cxn ang="0">
                <a:pos x="connsiteX0" y="connsiteY0"/>
              </a:cxn>
              <a:cxn ang="1">
                <a:pos x="connsiteX1" y="connsiteY1"/>
              </a:cxn>
            </a:cxnLst>
            <a:rect l="l" t="t" r="r" b="b"/>
            <a:pathLst>
              <a:path w="5260848" h="9144">
                <a:moveTo>
                  <a:pt x="0" y="4572"/>
                </a:moveTo>
                <a:lnTo>
                  <a:pt x="5260848" y="4572"/>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7" name="Freeform 3"/>
          <p:cNvSpPr/>
          <p:nvPr/>
        </p:nvSpPr>
        <p:spPr>
          <a:xfrm>
            <a:off x="38449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8" name="Freeform 3"/>
          <p:cNvSpPr/>
          <p:nvPr/>
        </p:nvSpPr>
        <p:spPr>
          <a:xfrm>
            <a:off x="38608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9" name="Freeform 3"/>
          <p:cNvSpPr/>
          <p:nvPr/>
        </p:nvSpPr>
        <p:spPr>
          <a:xfrm>
            <a:off x="38766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 name="Freeform 3"/>
          <p:cNvSpPr/>
          <p:nvPr/>
        </p:nvSpPr>
        <p:spPr>
          <a:xfrm>
            <a:off x="38925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 name="Freeform 3"/>
          <p:cNvSpPr/>
          <p:nvPr/>
        </p:nvSpPr>
        <p:spPr>
          <a:xfrm>
            <a:off x="39084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 name="Freeform 3"/>
          <p:cNvSpPr/>
          <p:nvPr/>
        </p:nvSpPr>
        <p:spPr>
          <a:xfrm>
            <a:off x="39243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3" name="Freeform 3"/>
          <p:cNvSpPr/>
          <p:nvPr/>
        </p:nvSpPr>
        <p:spPr>
          <a:xfrm>
            <a:off x="39401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4" name="Freeform 3"/>
          <p:cNvSpPr/>
          <p:nvPr/>
        </p:nvSpPr>
        <p:spPr>
          <a:xfrm>
            <a:off x="39560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5" name="Freeform 3"/>
          <p:cNvSpPr/>
          <p:nvPr/>
        </p:nvSpPr>
        <p:spPr>
          <a:xfrm>
            <a:off x="39703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6" name="Freeform 3"/>
          <p:cNvSpPr/>
          <p:nvPr/>
        </p:nvSpPr>
        <p:spPr>
          <a:xfrm>
            <a:off x="39878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7" name="Freeform 3"/>
          <p:cNvSpPr/>
          <p:nvPr/>
        </p:nvSpPr>
        <p:spPr>
          <a:xfrm>
            <a:off x="40036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8" name="Freeform 3"/>
          <p:cNvSpPr/>
          <p:nvPr/>
        </p:nvSpPr>
        <p:spPr>
          <a:xfrm>
            <a:off x="40179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9" name="Freeform 3"/>
          <p:cNvSpPr/>
          <p:nvPr/>
        </p:nvSpPr>
        <p:spPr>
          <a:xfrm>
            <a:off x="40338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0" name="Freeform 3"/>
          <p:cNvSpPr/>
          <p:nvPr/>
        </p:nvSpPr>
        <p:spPr>
          <a:xfrm>
            <a:off x="40497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1" name="Freeform 3"/>
          <p:cNvSpPr/>
          <p:nvPr/>
        </p:nvSpPr>
        <p:spPr>
          <a:xfrm>
            <a:off x="40655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2" name="Freeform 3"/>
          <p:cNvSpPr/>
          <p:nvPr/>
        </p:nvSpPr>
        <p:spPr>
          <a:xfrm>
            <a:off x="40814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3" name="Freeform 3"/>
          <p:cNvSpPr/>
          <p:nvPr/>
        </p:nvSpPr>
        <p:spPr>
          <a:xfrm>
            <a:off x="40973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4" name="Freeform 3"/>
          <p:cNvSpPr/>
          <p:nvPr/>
        </p:nvSpPr>
        <p:spPr>
          <a:xfrm>
            <a:off x="41132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5" name="Freeform 3"/>
          <p:cNvSpPr/>
          <p:nvPr/>
        </p:nvSpPr>
        <p:spPr>
          <a:xfrm>
            <a:off x="41290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6" name="Freeform 3"/>
          <p:cNvSpPr/>
          <p:nvPr/>
        </p:nvSpPr>
        <p:spPr>
          <a:xfrm>
            <a:off x="41449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7" name="Freeform 3"/>
          <p:cNvSpPr/>
          <p:nvPr/>
        </p:nvSpPr>
        <p:spPr>
          <a:xfrm>
            <a:off x="4160838"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8" name="Freeform 3"/>
          <p:cNvSpPr/>
          <p:nvPr/>
        </p:nvSpPr>
        <p:spPr>
          <a:xfrm>
            <a:off x="41751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29" name="Freeform 3"/>
          <p:cNvSpPr/>
          <p:nvPr/>
        </p:nvSpPr>
        <p:spPr>
          <a:xfrm>
            <a:off x="41910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30" name="Freeform 3"/>
          <p:cNvSpPr/>
          <p:nvPr/>
        </p:nvSpPr>
        <p:spPr>
          <a:xfrm>
            <a:off x="42068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31" name="Freeform 3"/>
          <p:cNvSpPr/>
          <p:nvPr/>
        </p:nvSpPr>
        <p:spPr>
          <a:xfrm>
            <a:off x="42227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4" name="Freeform 3"/>
          <p:cNvSpPr/>
          <p:nvPr/>
        </p:nvSpPr>
        <p:spPr>
          <a:xfrm>
            <a:off x="42386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5" name="Freeform 3"/>
          <p:cNvSpPr/>
          <p:nvPr/>
        </p:nvSpPr>
        <p:spPr>
          <a:xfrm>
            <a:off x="42545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6" name="Freeform 3"/>
          <p:cNvSpPr/>
          <p:nvPr/>
        </p:nvSpPr>
        <p:spPr>
          <a:xfrm>
            <a:off x="42703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8" name="Freeform 3"/>
          <p:cNvSpPr/>
          <p:nvPr/>
        </p:nvSpPr>
        <p:spPr>
          <a:xfrm>
            <a:off x="42862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29" name="Freeform 3"/>
          <p:cNvSpPr/>
          <p:nvPr/>
        </p:nvSpPr>
        <p:spPr>
          <a:xfrm>
            <a:off x="43021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0" name="Freeform 3"/>
          <p:cNvSpPr/>
          <p:nvPr/>
        </p:nvSpPr>
        <p:spPr>
          <a:xfrm>
            <a:off x="43164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1" name="Freeform 3"/>
          <p:cNvSpPr/>
          <p:nvPr/>
        </p:nvSpPr>
        <p:spPr>
          <a:xfrm>
            <a:off x="43338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2" name="Freeform 3"/>
          <p:cNvSpPr/>
          <p:nvPr/>
        </p:nvSpPr>
        <p:spPr>
          <a:xfrm>
            <a:off x="434975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3" name="Freeform 3"/>
          <p:cNvSpPr/>
          <p:nvPr/>
        </p:nvSpPr>
        <p:spPr>
          <a:xfrm>
            <a:off x="43640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4" name="Freeform 3"/>
          <p:cNvSpPr/>
          <p:nvPr/>
        </p:nvSpPr>
        <p:spPr>
          <a:xfrm>
            <a:off x="43799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5" name="Freeform 3"/>
          <p:cNvSpPr/>
          <p:nvPr/>
        </p:nvSpPr>
        <p:spPr>
          <a:xfrm>
            <a:off x="43957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6" name="Freeform 3"/>
          <p:cNvSpPr/>
          <p:nvPr/>
        </p:nvSpPr>
        <p:spPr>
          <a:xfrm>
            <a:off x="44116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7" name="Freeform 3"/>
          <p:cNvSpPr/>
          <p:nvPr/>
        </p:nvSpPr>
        <p:spPr>
          <a:xfrm>
            <a:off x="44275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8" name="Freeform 3"/>
          <p:cNvSpPr/>
          <p:nvPr/>
        </p:nvSpPr>
        <p:spPr>
          <a:xfrm>
            <a:off x="44434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39" name="Freeform 3"/>
          <p:cNvSpPr/>
          <p:nvPr/>
        </p:nvSpPr>
        <p:spPr>
          <a:xfrm>
            <a:off x="44592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0" name="Freeform 3"/>
          <p:cNvSpPr/>
          <p:nvPr/>
        </p:nvSpPr>
        <p:spPr>
          <a:xfrm>
            <a:off x="44751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1" name="Freeform 3"/>
          <p:cNvSpPr/>
          <p:nvPr/>
        </p:nvSpPr>
        <p:spPr>
          <a:xfrm>
            <a:off x="44910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2" name="Freeform 3"/>
          <p:cNvSpPr/>
          <p:nvPr/>
        </p:nvSpPr>
        <p:spPr>
          <a:xfrm>
            <a:off x="45053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3" name="Freeform 3"/>
          <p:cNvSpPr/>
          <p:nvPr/>
        </p:nvSpPr>
        <p:spPr>
          <a:xfrm>
            <a:off x="45212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4" name="Freeform 3"/>
          <p:cNvSpPr/>
          <p:nvPr/>
        </p:nvSpPr>
        <p:spPr>
          <a:xfrm>
            <a:off x="45370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5" name="Freeform 3"/>
          <p:cNvSpPr/>
          <p:nvPr/>
        </p:nvSpPr>
        <p:spPr>
          <a:xfrm>
            <a:off x="45529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6" name="Freeform 3"/>
          <p:cNvSpPr/>
          <p:nvPr/>
        </p:nvSpPr>
        <p:spPr>
          <a:xfrm>
            <a:off x="45688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7" name="Freeform 3"/>
          <p:cNvSpPr/>
          <p:nvPr/>
        </p:nvSpPr>
        <p:spPr>
          <a:xfrm>
            <a:off x="45847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8" name="Freeform 3"/>
          <p:cNvSpPr/>
          <p:nvPr/>
        </p:nvSpPr>
        <p:spPr>
          <a:xfrm>
            <a:off x="46005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49" name="Freeform 3"/>
          <p:cNvSpPr/>
          <p:nvPr/>
        </p:nvSpPr>
        <p:spPr>
          <a:xfrm>
            <a:off x="46164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0" name="Freeform 3"/>
          <p:cNvSpPr/>
          <p:nvPr/>
        </p:nvSpPr>
        <p:spPr>
          <a:xfrm>
            <a:off x="46323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1" name="Freeform 3"/>
          <p:cNvSpPr/>
          <p:nvPr/>
        </p:nvSpPr>
        <p:spPr>
          <a:xfrm>
            <a:off x="464820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2" name="Freeform 3"/>
          <p:cNvSpPr/>
          <p:nvPr/>
        </p:nvSpPr>
        <p:spPr>
          <a:xfrm>
            <a:off x="46624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3" name="Freeform 3"/>
          <p:cNvSpPr/>
          <p:nvPr/>
        </p:nvSpPr>
        <p:spPr>
          <a:xfrm>
            <a:off x="46799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4" name="Freeform 3"/>
          <p:cNvSpPr/>
          <p:nvPr/>
        </p:nvSpPr>
        <p:spPr>
          <a:xfrm>
            <a:off x="46942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5" name="Freeform 3"/>
          <p:cNvSpPr/>
          <p:nvPr/>
        </p:nvSpPr>
        <p:spPr>
          <a:xfrm>
            <a:off x="47101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6" name="Freeform 3"/>
          <p:cNvSpPr/>
          <p:nvPr/>
        </p:nvSpPr>
        <p:spPr>
          <a:xfrm>
            <a:off x="47259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7" name="Freeform 3"/>
          <p:cNvSpPr/>
          <p:nvPr/>
        </p:nvSpPr>
        <p:spPr>
          <a:xfrm>
            <a:off x="47418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8" name="Freeform 3"/>
          <p:cNvSpPr/>
          <p:nvPr/>
        </p:nvSpPr>
        <p:spPr>
          <a:xfrm>
            <a:off x="47577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59" name="Freeform 3"/>
          <p:cNvSpPr/>
          <p:nvPr/>
        </p:nvSpPr>
        <p:spPr>
          <a:xfrm>
            <a:off x="47736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0" name="Freeform 3"/>
          <p:cNvSpPr/>
          <p:nvPr/>
        </p:nvSpPr>
        <p:spPr>
          <a:xfrm>
            <a:off x="47894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1" name="Freeform 3"/>
          <p:cNvSpPr/>
          <p:nvPr/>
        </p:nvSpPr>
        <p:spPr>
          <a:xfrm>
            <a:off x="48053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2" name="Freeform 3"/>
          <p:cNvSpPr/>
          <p:nvPr/>
        </p:nvSpPr>
        <p:spPr>
          <a:xfrm>
            <a:off x="48212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3" name="Freeform 3"/>
          <p:cNvSpPr/>
          <p:nvPr/>
        </p:nvSpPr>
        <p:spPr>
          <a:xfrm>
            <a:off x="4837113"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4" name="Freeform 3"/>
          <p:cNvSpPr/>
          <p:nvPr/>
        </p:nvSpPr>
        <p:spPr>
          <a:xfrm>
            <a:off x="48514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5" name="Freeform 3"/>
          <p:cNvSpPr/>
          <p:nvPr/>
        </p:nvSpPr>
        <p:spPr>
          <a:xfrm>
            <a:off x="48672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6" name="Freeform 3"/>
          <p:cNvSpPr/>
          <p:nvPr/>
        </p:nvSpPr>
        <p:spPr>
          <a:xfrm>
            <a:off x="48831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7" name="Freeform 3"/>
          <p:cNvSpPr/>
          <p:nvPr/>
        </p:nvSpPr>
        <p:spPr>
          <a:xfrm>
            <a:off x="48990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8" name="Freeform 3"/>
          <p:cNvSpPr/>
          <p:nvPr/>
        </p:nvSpPr>
        <p:spPr>
          <a:xfrm>
            <a:off x="49149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69" name="Freeform 3"/>
          <p:cNvSpPr/>
          <p:nvPr/>
        </p:nvSpPr>
        <p:spPr>
          <a:xfrm>
            <a:off x="49307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0" name="Freeform 3"/>
          <p:cNvSpPr/>
          <p:nvPr/>
        </p:nvSpPr>
        <p:spPr>
          <a:xfrm>
            <a:off x="49466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1" name="Freeform 3"/>
          <p:cNvSpPr/>
          <p:nvPr/>
        </p:nvSpPr>
        <p:spPr>
          <a:xfrm>
            <a:off x="49625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2" name="Freeform 3"/>
          <p:cNvSpPr/>
          <p:nvPr/>
        </p:nvSpPr>
        <p:spPr>
          <a:xfrm>
            <a:off x="49784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3" name="Freeform 3"/>
          <p:cNvSpPr/>
          <p:nvPr/>
        </p:nvSpPr>
        <p:spPr>
          <a:xfrm>
            <a:off x="49926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4" name="Freeform 3"/>
          <p:cNvSpPr/>
          <p:nvPr/>
        </p:nvSpPr>
        <p:spPr>
          <a:xfrm>
            <a:off x="50101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5" name="Freeform 3"/>
          <p:cNvSpPr/>
          <p:nvPr/>
        </p:nvSpPr>
        <p:spPr>
          <a:xfrm>
            <a:off x="50260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6" name="Freeform 3"/>
          <p:cNvSpPr/>
          <p:nvPr/>
        </p:nvSpPr>
        <p:spPr>
          <a:xfrm>
            <a:off x="50403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7" name="Freeform 3"/>
          <p:cNvSpPr/>
          <p:nvPr/>
        </p:nvSpPr>
        <p:spPr>
          <a:xfrm>
            <a:off x="50561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8" name="Freeform 3"/>
          <p:cNvSpPr/>
          <p:nvPr/>
        </p:nvSpPr>
        <p:spPr>
          <a:xfrm>
            <a:off x="50720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79" name="Freeform 3"/>
          <p:cNvSpPr/>
          <p:nvPr/>
        </p:nvSpPr>
        <p:spPr>
          <a:xfrm>
            <a:off x="50879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0" name="Freeform 3"/>
          <p:cNvSpPr/>
          <p:nvPr/>
        </p:nvSpPr>
        <p:spPr>
          <a:xfrm>
            <a:off x="51038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1" name="Freeform 3"/>
          <p:cNvSpPr/>
          <p:nvPr/>
        </p:nvSpPr>
        <p:spPr>
          <a:xfrm>
            <a:off x="51196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2" name="Freeform 3"/>
          <p:cNvSpPr/>
          <p:nvPr/>
        </p:nvSpPr>
        <p:spPr>
          <a:xfrm>
            <a:off x="51355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3" name="Freeform 3"/>
          <p:cNvSpPr/>
          <p:nvPr/>
        </p:nvSpPr>
        <p:spPr>
          <a:xfrm>
            <a:off x="51514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4" name="Freeform 3"/>
          <p:cNvSpPr/>
          <p:nvPr/>
        </p:nvSpPr>
        <p:spPr>
          <a:xfrm>
            <a:off x="51673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5" name="Freeform 3"/>
          <p:cNvSpPr/>
          <p:nvPr/>
        </p:nvSpPr>
        <p:spPr>
          <a:xfrm>
            <a:off x="5183188"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6" name="Freeform 3"/>
          <p:cNvSpPr/>
          <p:nvPr/>
        </p:nvSpPr>
        <p:spPr>
          <a:xfrm>
            <a:off x="51974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7" name="Freeform 3"/>
          <p:cNvSpPr/>
          <p:nvPr/>
        </p:nvSpPr>
        <p:spPr>
          <a:xfrm>
            <a:off x="52133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8" name="Freeform 3"/>
          <p:cNvSpPr/>
          <p:nvPr/>
        </p:nvSpPr>
        <p:spPr>
          <a:xfrm>
            <a:off x="52292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89" name="Freeform 3"/>
          <p:cNvSpPr/>
          <p:nvPr/>
        </p:nvSpPr>
        <p:spPr>
          <a:xfrm>
            <a:off x="52451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0" name="Freeform 3"/>
          <p:cNvSpPr/>
          <p:nvPr/>
        </p:nvSpPr>
        <p:spPr>
          <a:xfrm>
            <a:off x="52609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1" name="Freeform 3"/>
          <p:cNvSpPr/>
          <p:nvPr/>
        </p:nvSpPr>
        <p:spPr>
          <a:xfrm>
            <a:off x="52768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2" name="Freeform 3"/>
          <p:cNvSpPr/>
          <p:nvPr/>
        </p:nvSpPr>
        <p:spPr>
          <a:xfrm>
            <a:off x="52927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3" name="Freeform 3"/>
          <p:cNvSpPr/>
          <p:nvPr/>
        </p:nvSpPr>
        <p:spPr>
          <a:xfrm>
            <a:off x="53086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4" name="Freeform 3"/>
          <p:cNvSpPr/>
          <p:nvPr/>
        </p:nvSpPr>
        <p:spPr>
          <a:xfrm>
            <a:off x="53244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5" name="Freeform 3"/>
          <p:cNvSpPr/>
          <p:nvPr/>
        </p:nvSpPr>
        <p:spPr>
          <a:xfrm>
            <a:off x="53387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6" name="Freeform 3"/>
          <p:cNvSpPr/>
          <p:nvPr/>
        </p:nvSpPr>
        <p:spPr>
          <a:xfrm>
            <a:off x="53562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7" name="Freeform 3"/>
          <p:cNvSpPr/>
          <p:nvPr/>
        </p:nvSpPr>
        <p:spPr>
          <a:xfrm>
            <a:off x="5372100"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8" name="Freeform 3"/>
          <p:cNvSpPr/>
          <p:nvPr/>
        </p:nvSpPr>
        <p:spPr>
          <a:xfrm>
            <a:off x="53863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099" name="Freeform 3"/>
          <p:cNvSpPr/>
          <p:nvPr/>
        </p:nvSpPr>
        <p:spPr>
          <a:xfrm>
            <a:off x="54022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0" name="Freeform 3"/>
          <p:cNvSpPr/>
          <p:nvPr/>
        </p:nvSpPr>
        <p:spPr>
          <a:xfrm>
            <a:off x="54181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1" name="Freeform 3"/>
          <p:cNvSpPr/>
          <p:nvPr/>
        </p:nvSpPr>
        <p:spPr>
          <a:xfrm>
            <a:off x="54340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2" name="Freeform 3"/>
          <p:cNvSpPr/>
          <p:nvPr/>
        </p:nvSpPr>
        <p:spPr>
          <a:xfrm>
            <a:off x="54498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3" name="Freeform 3"/>
          <p:cNvSpPr/>
          <p:nvPr/>
        </p:nvSpPr>
        <p:spPr>
          <a:xfrm>
            <a:off x="54657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4" name="Freeform 3"/>
          <p:cNvSpPr/>
          <p:nvPr/>
        </p:nvSpPr>
        <p:spPr>
          <a:xfrm>
            <a:off x="54816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5" name="Freeform 3"/>
          <p:cNvSpPr/>
          <p:nvPr/>
        </p:nvSpPr>
        <p:spPr>
          <a:xfrm>
            <a:off x="54975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6" name="Freeform 3"/>
          <p:cNvSpPr/>
          <p:nvPr/>
        </p:nvSpPr>
        <p:spPr>
          <a:xfrm>
            <a:off x="55133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7" name="Freeform 3"/>
          <p:cNvSpPr/>
          <p:nvPr/>
        </p:nvSpPr>
        <p:spPr>
          <a:xfrm>
            <a:off x="55276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8" name="Freeform 3"/>
          <p:cNvSpPr/>
          <p:nvPr/>
        </p:nvSpPr>
        <p:spPr>
          <a:xfrm>
            <a:off x="55435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09" name="Freeform 3"/>
          <p:cNvSpPr/>
          <p:nvPr/>
        </p:nvSpPr>
        <p:spPr>
          <a:xfrm>
            <a:off x="55594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0" name="Freeform 3"/>
          <p:cNvSpPr/>
          <p:nvPr/>
        </p:nvSpPr>
        <p:spPr>
          <a:xfrm>
            <a:off x="55753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1" name="Freeform 3"/>
          <p:cNvSpPr/>
          <p:nvPr/>
        </p:nvSpPr>
        <p:spPr>
          <a:xfrm>
            <a:off x="55911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2" name="Freeform 3"/>
          <p:cNvSpPr/>
          <p:nvPr/>
        </p:nvSpPr>
        <p:spPr>
          <a:xfrm>
            <a:off x="56070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3" name="Freeform 3"/>
          <p:cNvSpPr/>
          <p:nvPr/>
        </p:nvSpPr>
        <p:spPr>
          <a:xfrm>
            <a:off x="56229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4" name="Freeform 3"/>
          <p:cNvSpPr/>
          <p:nvPr/>
        </p:nvSpPr>
        <p:spPr>
          <a:xfrm>
            <a:off x="56388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5" name="Freeform 3"/>
          <p:cNvSpPr/>
          <p:nvPr/>
        </p:nvSpPr>
        <p:spPr>
          <a:xfrm>
            <a:off x="56546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6" name="Freeform 3"/>
          <p:cNvSpPr/>
          <p:nvPr/>
        </p:nvSpPr>
        <p:spPr>
          <a:xfrm>
            <a:off x="567055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7" name="Freeform 3"/>
          <p:cNvSpPr/>
          <p:nvPr/>
        </p:nvSpPr>
        <p:spPr>
          <a:xfrm>
            <a:off x="56848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8" name="Freeform 3"/>
          <p:cNvSpPr/>
          <p:nvPr/>
        </p:nvSpPr>
        <p:spPr>
          <a:xfrm>
            <a:off x="57023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19" name="Freeform 3"/>
          <p:cNvSpPr/>
          <p:nvPr/>
        </p:nvSpPr>
        <p:spPr>
          <a:xfrm>
            <a:off x="57165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0" name="Freeform 3"/>
          <p:cNvSpPr/>
          <p:nvPr/>
        </p:nvSpPr>
        <p:spPr>
          <a:xfrm>
            <a:off x="57324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1" name="Freeform 3"/>
          <p:cNvSpPr/>
          <p:nvPr/>
        </p:nvSpPr>
        <p:spPr>
          <a:xfrm>
            <a:off x="57483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2" name="Freeform 3"/>
          <p:cNvSpPr/>
          <p:nvPr/>
        </p:nvSpPr>
        <p:spPr>
          <a:xfrm>
            <a:off x="57642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3" name="Freeform 3"/>
          <p:cNvSpPr/>
          <p:nvPr/>
        </p:nvSpPr>
        <p:spPr>
          <a:xfrm>
            <a:off x="57800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4" name="Freeform 3"/>
          <p:cNvSpPr/>
          <p:nvPr/>
        </p:nvSpPr>
        <p:spPr>
          <a:xfrm>
            <a:off x="57959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5" name="Freeform 3"/>
          <p:cNvSpPr/>
          <p:nvPr/>
        </p:nvSpPr>
        <p:spPr>
          <a:xfrm>
            <a:off x="58118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6" name="Freeform 3"/>
          <p:cNvSpPr/>
          <p:nvPr/>
        </p:nvSpPr>
        <p:spPr>
          <a:xfrm>
            <a:off x="58277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7" name="Freeform 3"/>
          <p:cNvSpPr/>
          <p:nvPr/>
        </p:nvSpPr>
        <p:spPr>
          <a:xfrm>
            <a:off x="58435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8" name="Freeform 3"/>
          <p:cNvSpPr/>
          <p:nvPr/>
        </p:nvSpPr>
        <p:spPr>
          <a:xfrm>
            <a:off x="5859463"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29" name="Freeform 3"/>
          <p:cNvSpPr/>
          <p:nvPr/>
        </p:nvSpPr>
        <p:spPr>
          <a:xfrm>
            <a:off x="58737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0" name="Freeform 3"/>
          <p:cNvSpPr/>
          <p:nvPr/>
        </p:nvSpPr>
        <p:spPr>
          <a:xfrm>
            <a:off x="58896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1" name="Freeform 3"/>
          <p:cNvSpPr/>
          <p:nvPr/>
        </p:nvSpPr>
        <p:spPr>
          <a:xfrm>
            <a:off x="59055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2" name="Freeform 3"/>
          <p:cNvSpPr/>
          <p:nvPr/>
        </p:nvSpPr>
        <p:spPr>
          <a:xfrm>
            <a:off x="59213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3" name="Freeform 3"/>
          <p:cNvSpPr/>
          <p:nvPr/>
        </p:nvSpPr>
        <p:spPr>
          <a:xfrm>
            <a:off x="59372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4" name="Freeform 3"/>
          <p:cNvSpPr/>
          <p:nvPr/>
        </p:nvSpPr>
        <p:spPr>
          <a:xfrm>
            <a:off x="59531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5" name="Freeform 3"/>
          <p:cNvSpPr/>
          <p:nvPr/>
        </p:nvSpPr>
        <p:spPr>
          <a:xfrm>
            <a:off x="59690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6" name="Freeform 3"/>
          <p:cNvSpPr/>
          <p:nvPr/>
        </p:nvSpPr>
        <p:spPr>
          <a:xfrm>
            <a:off x="59848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7" name="Freeform 3"/>
          <p:cNvSpPr/>
          <p:nvPr/>
        </p:nvSpPr>
        <p:spPr>
          <a:xfrm>
            <a:off x="60007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8" name="Freeform 3"/>
          <p:cNvSpPr/>
          <p:nvPr/>
        </p:nvSpPr>
        <p:spPr>
          <a:xfrm>
            <a:off x="60150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39" name="Freeform 3"/>
          <p:cNvSpPr/>
          <p:nvPr/>
        </p:nvSpPr>
        <p:spPr>
          <a:xfrm>
            <a:off x="60309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0" name="Freeform 3"/>
          <p:cNvSpPr/>
          <p:nvPr/>
        </p:nvSpPr>
        <p:spPr>
          <a:xfrm>
            <a:off x="60483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1" name="Freeform 3"/>
          <p:cNvSpPr/>
          <p:nvPr/>
        </p:nvSpPr>
        <p:spPr>
          <a:xfrm>
            <a:off x="60626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2" name="Freeform 3"/>
          <p:cNvSpPr/>
          <p:nvPr/>
        </p:nvSpPr>
        <p:spPr>
          <a:xfrm>
            <a:off x="60785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3" name="Freeform 3"/>
          <p:cNvSpPr/>
          <p:nvPr/>
        </p:nvSpPr>
        <p:spPr>
          <a:xfrm>
            <a:off x="60944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4" name="Freeform 3"/>
          <p:cNvSpPr/>
          <p:nvPr/>
        </p:nvSpPr>
        <p:spPr>
          <a:xfrm>
            <a:off x="61102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5" name="Freeform 3"/>
          <p:cNvSpPr/>
          <p:nvPr/>
        </p:nvSpPr>
        <p:spPr>
          <a:xfrm>
            <a:off x="61261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6" name="Freeform 3"/>
          <p:cNvSpPr/>
          <p:nvPr/>
        </p:nvSpPr>
        <p:spPr>
          <a:xfrm>
            <a:off x="61420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7" name="Freeform 3"/>
          <p:cNvSpPr/>
          <p:nvPr/>
        </p:nvSpPr>
        <p:spPr>
          <a:xfrm>
            <a:off x="61579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8" name="Freeform 3"/>
          <p:cNvSpPr/>
          <p:nvPr/>
        </p:nvSpPr>
        <p:spPr>
          <a:xfrm>
            <a:off x="61737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49" name="Freeform 3"/>
          <p:cNvSpPr/>
          <p:nvPr/>
        </p:nvSpPr>
        <p:spPr>
          <a:xfrm>
            <a:off x="61896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0" name="Freeform 3"/>
          <p:cNvSpPr/>
          <p:nvPr/>
        </p:nvSpPr>
        <p:spPr>
          <a:xfrm>
            <a:off x="6205538"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1" name="Freeform 3"/>
          <p:cNvSpPr/>
          <p:nvPr/>
        </p:nvSpPr>
        <p:spPr>
          <a:xfrm>
            <a:off x="62198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2" name="Freeform 3"/>
          <p:cNvSpPr/>
          <p:nvPr/>
        </p:nvSpPr>
        <p:spPr>
          <a:xfrm>
            <a:off x="62357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3" name="Freeform 3"/>
          <p:cNvSpPr/>
          <p:nvPr/>
        </p:nvSpPr>
        <p:spPr>
          <a:xfrm>
            <a:off x="62515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4" name="Freeform 3"/>
          <p:cNvSpPr/>
          <p:nvPr/>
        </p:nvSpPr>
        <p:spPr>
          <a:xfrm>
            <a:off x="62674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5" name="Freeform 3"/>
          <p:cNvSpPr/>
          <p:nvPr/>
        </p:nvSpPr>
        <p:spPr>
          <a:xfrm>
            <a:off x="62833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6" name="Freeform 3"/>
          <p:cNvSpPr/>
          <p:nvPr/>
        </p:nvSpPr>
        <p:spPr>
          <a:xfrm>
            <a:off x="62992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7" name="Freeform 3"/>
          <p:cNvSpPr/>
          <p:nvPr/>
        </p:nvSpPr>
        <p:spPr>
          <a:xfrm>
            <a:off x="63150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8" name="Freeform 3"/>
          <p:cNvSpPr/>
          <p:nvPr/>
        </p:nvSpPr>
        <p:spPr>
          <a:xfrm>
            <a:off x="63309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59" name="Freeform 3"/>
          <p:cNvSpPr/>
          <p:nvPr/>
        </p:nvSpPr>
        <p:spPr>
          <a:xfrm>
            <a:off x="63468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0" name="Freeform 3"/>
          <p:cNvSpPr/>
          <p:nvPr/>
        </p:nvSpPr>
        <p:spPr>
          <a:xfrm>
            <a:off x="63611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1" name="Freeform 3"/>
          <p:cNvSpPr/>
          <p:nvPr/>
        </p:nvSpPr>
        <p:spPr>
          <a:xfrm>
            <a:off x="63769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2" name="Freeform 3"/>
          <p:cNvSpPr/>
          <p:nvPr/>
        </p:nvSpPr>
        <p:spPr>
          <a:xfrm>
            <a:off x="6394450" y="4322763"/>
            <a:ext cx="6350"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3" name="Freeform 3"/>
          <p:cNvSpPr/>
          <p:nvPr/>
        </p:nvSpPr>
        <p:spPr>
          <a:xfrm>
            <a:off x="64087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4" name="Freeform 3"/>
          <p:cNvSpPr/>
          <p:nvPr/>
        </p:nvSpPr>
        <p:spPr>
          <a:xfrm>
            <a:off x="64246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5" name="Freeform 3"/>
          <p:cNvSpPr/>
          <p:nvPr/>
        </p:nvSpPr>
        <p:spPr>
          <a:xfrm>
            <a:off x="64404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6" name="Freeform 3"/>
          <p:cNvSpPr/>
          <p:nvPr/>
        </p:nvSpPr>
        <p:spPr>
          <a:xfrm>
            <a:off x="64563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7" name="Freeform 3"/>
          <p:cNvSpPr/>
          <p:nvPr/>
        </p:nvSpPr>
        <p:spPr>
          <a:xfrm>
            <a:off x="64722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8" name="Freeform 3"/>
          <p:cNvSpPr/>
          <p:nvPr/>
        </p:nvSpPr>
        <p:spPr>
          <a:xfrm>
            <a:off x="64881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69" name="Freeform 3"/>
          <p:cNvSpPr/>
          <p:nvPr/>
        </p:nvSpPr>
        <p:spPr>
          <a:xfrm>
            <a:off x="65039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0" name="Freeform 3"/>
          <p:cNvSpPr/>
          <p:nvPr/>
        </p:nvSpPr>
        <p:spPr>
          <a:xfrm>
            <a:off x="65198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1" name="Freeform 3"/>
          <p:cNvSpPr/>
          <p:nvPr/>
        </p:nvSpPr>
        <p:spPr>
          <a:xfrm>
            <a:off x="65357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2" name="Freeform 3"/>
          <p:cNvSpPr/>
          <p:nvPr/>
        </p:nvSpPr>
        <p:spPr>
          <a:xfrm>
            <a:off x="65500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3" name="Freeform 3"/>
          <p:cNvSpPr/>
          <p:nvPr/>
        </p:nvSpPr>
        <p:spPr>
          <a:xfrm>
            <a:off x="65659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4" name="Freeform 3"/>
          <p:cNvSpPr/>
          <p:nvPr/>
        </p:nvSpPr>
        <p:spPr>
          <a:xfrm>
            <a:off x="65817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5" name="Freeform 3"/>
          <p:cNvSpPr/>
          <p:nvPr/>
        </p:nvSpPr>
        <p:spPr>
          <a:xfrm>
            <a:off x="65976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6" name="Freeform 3"/>
          <p:cNvSpPr/>
          <p:nvPr/>
        </p:nvSpPr>
        <p:spPr>
          <a:xfrm>
            <a:off x="66135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7" name="Freeform 3"/>
          <p:cNvSpPr/>
          <p:nvPr/>
        </p:nvSpPr>
        <p:spPr>
          <a:xfrm>
            <a:off x="66294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8" name="Freeform 3"/>
          <p:cNvSpPr/>
          <p:nvPr/>
        </p:nvSpPr>
        <p:spPr>
          <a:xfrm>
            <a:off x="66452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79" name="Freeform 3"/>
          <p:cNvSpPr/>
          <p:nvPr/>
        </p:nvSpPr>
        <p:spPr>
          <a:xfrm>
            <a:off x="66611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0" name="Freeform 3"/>
          <p:cNvSpPr/>
          <p:nvPr/>
        </p:nvSpPr>
        <p:spPr>
          <a:xfrm>
            <a:off x="66770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1" name="Freeform 3"/>
          <p:cNvSpPr/>
          <p:nvPr/>
        </p:nvSpPr>
        <p:spPr>
          <a:xfrm>
            <a:off x="669290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2" name="Freeform 3"/>
          <p:cNvSpPr/>
          <p:nvPr/>
        </p:nvSpPr>
        <p:spPr>
          <a:xfrm>
            <a:off x="67071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3" name="Freeform 3"/>
          <p:cNvSpPr/>
          <p:nvPr/>
        </p:nvSpPr>
        <p:spPr>
          <a:xfrm>
            <a:off x="67246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4" name="Freeform 3"/>
          <p:cNvSpPr/>
          <p:nvPr/>
        </p:nvSpPr>
        <p:spPr>
          <a:xfrm>
            <a:off x="67389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5" name="Freeform 3"/>
          <p:cNvSpPr/>
          <p:nvPr/>
        </p:nvSpPr>
        <p:spPr>
          <a:xfrm>
            <a:off x="67548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6" name="Freeform 3"/>
          <p:cNvSpPr/>
          <p:nvPr/>
        </p:nvSpPr>
        <p:spPr>
          <a:xfrm>
            <a:off x="67706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7" name="Freeform 3"/>
          <p:cNvSpPr/>
          <p:nvPr/>
        </p:nvSpPr>
        <p:spPr>
          <a:xfrm>
            <a:off x="67865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8" name="Freeform 3"/>
          <p:cNvSpPr/>
          <p:nvPr/>
        </p:nvSpPr>
        <p:spPr>
          <a:xfrm>
            <a:off x="68024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89" name="Freeform 3"/>
          <p:cNvSpPr/>
          <p:nvPr/>
        </p:nvSpPr>
        <p:spPr>
          <a:xfrm>
            <a:off x="68183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0" name="Freeform 3"/>
          <p:cNvSpPr/>
          <p:nvPr/>
        </p:nvSpPr>
        <p:spPr>
          <a:xfrm>
            <a:off x="68341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1" name="Freeform 3"/>
          <p:cNvSpPr/>
          <p:nvPr/>
        </p:nvSpPr>
        <p:spPr>
          <a:xfrm>
            <a:off x="68500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2" name="Freeform 3"/>
          <p:cNvSpPr/>
          <p:nvPr/>
        </p:nvSpPr>
        <p:spPr>
          <a:xfrm>
            <a:off x="68659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3" name="Freeform 3"/>
          <p:cNvSpPr/>
          <p:nvPr/>
        </p:nvSpPr>
        <p:spPr>
          <a:xfrm>
            <a:off x="6881813" y="4322763"/>
            <a:ext cx="6350"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4" name="Freeform 3"/>
          <p:cNvSpPr/>
          <p:nvPr/>
        </p:nvSpPr>
        <p:spPr>
          <a:xfrm>
            <a:off x="68961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5" name="Freeform 3"/>
          <p:cNvSpPr/>
          <p:nvPr/>
        </p:nvSpPr>
        <p:spPr>
          <a:xfrm>
            <a:off x="69119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6" name="Freeform 3"/>
          <p:cNvSpPr/>
          <p:nvPr/>
        </p:nvSpPr>
        <p:spPr>
          <a:xfrm>
            <a:off x="69278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7" name="Freeform 3"/>
          <p:cNvSpPr/>
          <p:nvPr/>
        </p:nvSpPr>
        <p:spPr>
          <a:xfrm>
            <a:off x="69437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8" name="Freeform 3"/>
          <p:cNvSpPr/>
          <p:nvPr/>
        </p:nvSpPr>
        <p:spPr>
          <a:xfrm>
            <a:off x="69596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199" name="Freeform 3"/>
          <p:cNvSpPr/>
          <p:nvPr/>
        </p:nvSpPr>
        <p:spPr>
          <a:xfrm>
            <a:off x="69754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0" name="Freeform 3"/>
          <p:cNvSpPr/>
          <p:nvPr/>
        </p:nvSpPr>
        <p:spPr>
          <a:xfrm>
            <a:off x="69913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1" name="Freeform 3"/>
          <p:cNvSpPr/>
          <p:nvPr/>
        </p:nvSpPr>
        <p:spPr>
          <a:xfrm>
            <a:off x="70072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2" name="Freeform 3"/>
          <p:cNvSpPr/>
          <p:nvPr/>
        </p:nvSpPr>
        <p:spPr>
          <a:xfrm>
            <a:off x="70231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3" name="Freeform 3"/>
          <p:cNvSpPr/>
          <p:nvPr/>
        </p:nvSpPr>
        <p:spPr>
          <a:xfrm>
            <a:off x="70373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4" name="Freeform 3"/>
          <p:cNvSpPr/>
          <p:nvPr/>
        </p:nvSpPr>
        <p:spPr>
          <a:xfrm>
            <a:off x="70532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5" name="Freeform 3"/>
          <p:cNvSpPr/>
          <p:nvPr/>
        </p:nvSpPr>
        <p:spPr>
          <a:xfrm>
            <a:off x="70707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6" name="Freeform 3"/>
          <p:cNvSpPr/>
          <p:nvPr/>
        </p:nvSpPr>
        <p:spPr>
          <a:xfrm>
            <a:off x="70850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7" name="Freeform 3"/>
          <p:cNvSpPr/>
          <p:nvPr/>
        </p:nvSpPr>
        <p:spPr>
          <a:xfrm>
            <a:off x="71008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8" name="Freeform 3"/>
          <p:cNvSpPr/>
          <p:nvPr/>
        </p:nvSpPr>
        <p:spPr>
          <a:xfrm>
            <a:off x="71167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09" name="Freeform 3"/>
          <p:cNvSpPr/>
          <p:nvPr/>
        </p:nvSpPr>
        <p:spPr>
          <a:xfrm>
            <a:off x="71326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0" name="Freeform 3"/>
          <p:cNvSpPr/>
          <p:nvPr/>
        </p:nvSpPr>
        <p:spPr>
          <a:xfrm>
            <a:off x="71485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1" name="Freeform 3"/>
          <p:cNvSpPr/>
          <p:nvPr/>
        </p:nvSpPr>
        <p:spPr>
          <a:xfrm>
            <a:off x="71643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2" name="Freeform 3"/>
          <p:cNvSpPr/>
          <p:nvPr/>
        </p:nvSpPr>
        <p:spPr>
          <a:xfrm>
            <a:off x="7180263"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3" name="Freeform 3"/>
          <p:cNvSpPr/>
          <p:nvPr/>
        </p:nvSpPr>
        <p:spPr>
          <a:xfrm>
            <a:off x="71961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4" name="Freeform 3"/>
          <p:cNvSpPr/>
          <p:nvPr/>
        </p:nvSpPr>
        <p:spPr>
          <a:xfrm>
            <a:off x="72120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5" name="Freeform 3"/>
          <p:cNvSpPr/>
          <p:nvPr/>
        </p:nvSpPr>
        <p:spPr>
          <a:xfrm>
            <a:off x="7227888"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6" name="Freeform 3"/>
          <p:cNvSpPr/>
          <p:nvPr/>
        </p:nvSpPr>
        <p:spPr>
          <a:xfrm>
            <a:off x="72421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7" name="Freeform 3"/>
          <p:cNvSpPr/>
          <p:nvPr/>
        </p:nvSpPr>
        <p:spPr>
          <a:xfrm>
            <a:off x="72580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8" name="Freeform 3"/>
          <p:cNvSpPr/>
          <p:nvPr/>
        </p:nvSpPr>
        <p:spPr>
          <a:xfrm>
            <a:off x="72739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19" name="Freeform 3"/>
          <p:cNvSpPr/>
          <p:nvPr/>
        </p:nvSpPr>
        <p:spPr>
          <a:xfrm>
            <a:off x="72898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0" name="Freeform 3"/>
          <p:cNvSpPr/>
          <p:nvPr/>
        </p:nvSpPr>
        <p:spPr>
          <a:xfrm>
            <a:off x="73056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1" name="Freeform 3"/>
          <p:cNvSpPr/>
          <p:nvPr/>
        </p:nvSpPr>
        <p:spPr>
          <a:xfrm>
            <a:off x="73215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2" name="Freeform 3"/>
          <p:cNvSpPr/>
          <p:nvPr/>
        </p:nvSpPr>
        <p:spPr>
          <a:xfrm>
            <a:off x="73374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3" name="Freeform 3"/>
          <p:cNvSpPr/>
          <p:nvPr/>
        </p:nvSpPr>
        <p:spPr>
          <a:xfrm>
            <a:off x="73533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4" name="Freeform 3"/>
          <p:cNvSpPr/>
          <p:nvPr/>
        </p:nvSpPr>
        <p:spPr>
          <a:xfrm>
            <a:off x="7369175"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5" name="Freeform 3"/>
          <p:cNvSpPr/>
          <p:nvPr/>
        </p:nvSpPr>
        <p:spPr>
          <a:xfrm>
            <a:off x="73834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6" name="Freeform 3"/>
          <p:cNvSpPr/>
          <p:nvPr/>
        </p:nvSpPr>
        <p:spPr>
          <a:xfrm>
            <a:off x="73993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7" name="Freeform 3"/>
          <p:cNvSpPr/>
          <p:nvPr/>
        </p:nvSpPr>
        <p:spPr>
          <a:xfrm>
            <a:off x="7416800"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8" name="Freeform 3"/>
          <p:cNvSpPr/>
          <p:nvPr/>
        </p:nvSpPr>
        <p:spPr>
          <a:xfrm>
            <a:off x="74310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29" name="Freeform 3"/>
          <p:cNvSpPr/>
          <p:nvPr/>
        </p:nvSpPr>
        <p:spPr>
          <a:xfrm>
            <a:off x="74469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0" name="Freeform 3"/>
          <p:cNvSpPr/>
          <p:nvPr/>
        </p:nvSpPr>
        <p:spPr>
          <a:xfrm>
            <a:off x="74628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1" name="Freeform 3"/>
          <p:cNvSpPr/>
          <p:nvPr/>
        </p:nvSpPr>
        <p:spPr>
          <a:xfrm>
            <a:off x="74787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2" name="Freeform 3"/>
          <p:cNvSpPr/>
          <p:nvPr/>
        </p:nvSpPr>
        <p:spPr>
          <a:xfrm>
            <a:off x="74945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3" name="Freeform 3"/>
          <p:cNvSpPr/>
          <p:nvPr/>
        </p:nvSpPr>
        <p:spPr>
          <a:xfrm>
            <a:off x="751046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4" name="Freeform 3"/>
          <p:cNvSpPr/>
          <p:nvPr/>
        </p:nvSpPr>
        <p:spPr>
          <a:xfrm>
            <a:off x="75263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5" name="Freeform 3"/>
          <p:cNvSpPr/>
          <p:nvPr/>
        </p:nvSpPr>
        <p:spPr>
          <a:xfrm>
            <a:off x="75422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6" name="Freeform 3"/>
          <p:cNvSpPr/>
          <p:nvPr/>
        </p:nvSpPr>
        <p:spPr>
          <a:xfrm>
            <a:off x="75580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7" name="Freeform 3"/>
          <p:cNvSpPr/>
          <p:nvPr/>
        </p:nvSpPr>
        <p:spPr>
          <a:xfrm>
            <a:off x="75723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8" name="Freeform 3"/>
          <p:cNvSpPr/>
          <p:nvPr/>
        </p:nvSpPr>
        <p:spPr>
          <a:xfrm>
            <a:off x="75882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39" name="Freeform 3"/>
          <p:cNvSpPr/>
          <p:nvPr/>
        </p:nvSpPr>
        <p:spPr>
          <a:xfrm>
            <a:off x="760412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0" name="Freeform 3"/>
          <p:cNvSpPr/>
          <p:nvPr/>
        </p:nvSpPr>
        <p:spPr>
          <a:xfrm>
            <a:off x="76200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1" name="Freeform 3"/>
          <p:cNvSpPr/>
          <p:nvPr/>
        </p:nvSpPr>
        <p:spPr>
          <a:xfrm>
            <a:off x="7635875"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2" name="Freeform 3"/>
          <p:cNvSpPr/>
          <p:nvPr/>
        </p:nvSpPr>
        <p:spPr>
          <a:xfrm>
            <a:off x="765175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3" name="Freeform 3"/>
          <p:cNvSpPr/>
          <p:nvPr/>
        </p:nvSpPr>
        <p:spPr>
          <a:xfrm>
            <a:off x="76676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4" name="Freeform 3"/>
          <p:cNvSpPr/>
          <p:nvPr/>
        </p:nvSpPr>
        <p:spPr>
          <a:xfrm>
            <a:off x="7683500" y="4322763"/>
            <a:ext cx="7938"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5" name="Freeform 3"/>
          <p:cNvSpPr/>
          <p:nvPr/>
        </p:nvSpPr>
        <p:spPr>
          <a:xfrm>
            <a:off x="76993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6" name="Freeform 3"/>
          <p:cNvSpPr/>
          <p:nvPr/>
        </p:nvSpPr>
        <p:spPr>
          <a:xfrm>
            <a:off x="7715250" y="4322763"/>
            <a:ext cx="6350"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7" name="Freeform 3"/>
          <p:cNvSpPr/>
          <p:nvPr/>
        </p:nvSpPr>
        <p:spPr>
          <a:xfrm>
            <a:off x="77295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8" name="Freeform 3"/>
          <p:cNvSpPr/>
          <p:nvPr/>
        </p:nvSpPr>
        <p:spPr>
          <a:xfrm>
            <a:off x="77454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49" name="Freeform 3"/>
          <p:cNvSpPr/>
          <p:nvPr/>
        </p:nvSpPr>
        <p:spPr>
          <a:xfrm>
            <a:off x="77612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0" name="Freeform 3"/>
          <p:cNvSpPr/>
          <p:nvPr/>
        </p:nvSpPr>
        <p:spPr>
          <a:xfrm>
            <a:off x="77771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1" name="Freeform 3"/>
          <p:cNvSpPr/>
          <p:nvPr/>
        </p:nvSpPr>
        <p:spPr>
          <a:xfrm>
            <a:off x="77930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2" name="Freeform 3"/>
          <p:cNvSpPr/>
          <p:nvPr/>
        </p:nvSpPr>
        <p:spPr>
          <a:xfrm>
            <a:off x="78089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3" name="Freeform 3"/>
          <p:cNvSpPr/>
          <p:nvPr/>
        </p:nvSpPr>
        <p:spPr>
          <a:xfrm>
            <a:off x="78247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4" name="Freeform 3"/>
          <p:cNvSpPr/>
          <p:nvPr/>
        </p:nvSpPr>
        <p:spPr>
          <a:xfrm>
            <a:off x="78406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5" name="Freeform 3"/>
          <p:cNvSpPr/>
          <p:nvPr/>
        </p:nvSpPr>
        <p:spPr>
          <a:xfrm>
            <a:off x="785653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6" name="Freeform 3"/>
          <p:cNvSpPr/>
          <p:nvPr/>
        </p:nvSpPr>
        <p:spPr>
          <a:xfrm>
            <a:off x="7872413"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7" name="Freeform 3"/>
          <p:cNvSpPr/>
          <p:nvPr/>
        </p:nvSpPr>
        <p:spPr>
          <a:xfrm>
            <a:off x="78882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8" name="Freeform 3"/>
          <p:cNvSpPr/>
          <p:nvPr/>
        </p:nvSpPr>
        <p:spPr>
          <a:xfrm>
            <a:off x="7904163"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59" name="Freeform 3"/>
          <p:cNvSpPr/>
          <p:nvPr/>
        </p:nvSpPr>
        <p:spPr>
          <a:xfrm>
            <a:off x="791845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0" name="Freeform 3"/>
          <p:cNvSpPr/>
          <p:nvPr/>
        </p:nvSpPr>
        <p:spPr>
          <a:xfrm>
            <a:off x="79343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1" name="Freeform 3"/>
          <p:cNvSpPr/>
          <p:nvPr/>
        </p:nvSpPr>
        <p:spPr>
          <a:xfrm>
            <a:off x="79502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2" name="Freeform 3"/>
          <p:cNvSpPr/>
          <p:nvPr/>
        </p:nvSpPr>
        <p:spPr>
          <a:xfrm>
            <a:off x="796607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3" name="Freeform 3"/>
          <p:cNvSpPr/>
          <p:nvPr/>
        </p:nvSpPr>
        <p:spPr>
          <a:xfrm>
            <a:off x="79819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4" name="Freeform 3"/>
          <p:cNvSpPr/>
          <p:nvPr/>
        </p:nvSpPr>
        <p:spPr>
          <a:xfrm>
            <a:off x="79978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5" name="Freeform 3"/>
          <p:cNvSpPr/>
          <p:nvPr/>
        </p:nvSpPr>
        <p:spPr>
          <a:xfrm>
            <a:off x="80137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6" name="Freeform 3"/>
          <p:cNvSpPr/>
          <p:nvPr/>
        </p:nvSpPr>
        <p:spPr>
          <a:xfrm>
            <a:off x="80295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7" name="Freeform 3"/>
          <p:cNvSpPr/>
          <p:nvPr/>
        </p:nvSpPr>
        <p:spPr>
          <a:xfrm>
            <a:off x="80454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8" name="Freeform 3"/>
          <p:cNvSpPr/>
          <p:nvPr/>
        </p:nvSpPr>
        <p:spPr>
          <a:xfrm>
            <a:off x="805973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69" name="Freeform 3"/>
          <p:cNvSpPr/>
          <p:nvPr/>
        </p:nvSpPr>
        <p:spPr>
          <a:xfrm>
            <a:off x="807561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0" name="Freeform 3"/>
          <p:cNvSpPr/>
          <p:nvPr/>
        </p:nvSpPr>
        <p:spPr>
          <a:xfrm>
            <a:off x="8091488"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1" name="Freeform 3"/>
          <p:cNvSpPr/>
          <p:nvPr/>
        </p:nvSpPr>
        <p:spPr>
          <a:xfrm>
            <a:off x="81073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2" name="Freeform 3"/>
          <p:cNvSpPr/>
          <p:nvPr/>
        </p:nvSpPr>
        <p:spPr>
          <a:xfrm>
            <a:off x="81232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3" name="Freeform 3"/>
          <p:cNvSpPr/>
          <p:nvPr/>
        </p:nvSpPr>
        <p:spPr>
          <a:xfrm>
            <a:off x="813911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4" name="Freeform 3"/>
          <p:cNvSpPr/>
          <p:nvPr/>
        </p:nvSpPr>
        <p:spPr>
          <a:xfrm>
            <a:off x="815498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5" name="Freeform 3"/>
          <p:cNvSpPr/>
          <p:nvPr/>
        </p:nvSpPr>
        <p:spPr>
          <a:xfrm>
            <a:off x="8170863" y="4322763"/>
            <a:ext cx="7937" cy="39687"/>
          </a:xfrm>
          <a:custGeom>
            <a:avLst/>
            <a:gdLst>
              <a:gd name="connsiteX0" fmla="*/ 4572 w 9144"/>
              <a:gd name="connsiteY0" fmla="*/ 0 h 44196"/>
              <a:gd name="connsiteX1" fmla="*/ 4572 w 9144"/>
              <a:gd name="connsiteY1" fmla="*/ 44196 h 44196"/>
            </a:gdLst>
            <a:ahLst/>
            <a:cxnLst>
              <a:cxn ang="0">
                <a:pos x="connsiteX0" y="connsiteY0"/>
              </a:cxn>
              <a:cxn ang="1">
                <a:pos x="connsiteX1" y="connsiteY1"/>
              </a:cxn>
            </a:cxnLst>
            <a:rect l="l" t="t" r="r" b="b"/>
            <a:pathLst>
              <a:path w="9144" h="44196">
                <a:moveTo>
                  <a:pt x="4572" y="0"/>
                </a:moveTo>
                <a:lnTo>
                  <a:pt x="4572"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6" name="Freeform 3"/>
          <p:cNvSpPr/>
          <p:nvPr/>
        </p:nvSpPr>
        <p:spPr>
          <a:xfrm>
            <a:off x="8186738"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7" name="Freeform 3"/>
          <p:cNvSpPr/>
          <p:nvPr/>
        </p:nvSpPr>
        <p:spPr>
          <a:xfrm>
            <a:off x="8202613"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8" name="Freeform 3"/>
          <p:cNvSpPr/>
          <p:nvPr/>
        </p:nvSpPr>
        <p:spPr>
          <a:xfrm>
            <a:off x="8218488" y="4322763"/>
            <a:ext cx="7937"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79" name="Freeform 3"/>
          <p:cNvSpPr/>
          <p:nvPr/>
        </p:nvSpPr>
        <p:spPr>
          <a:xfrm>
            <a:off x="8234363" y="4322763"/>
            <a:ext cx="7937"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0" name="Freeform 3"/>
          <p:cNvSpPr/>
          <p:nvPr/>
        </p:nvSpPr>
        <p:spPr>
          <a:xfrm>
            <a:off x="8250238" y="4322763"/>
            <a:ext cx="6350"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1" name="Freeform 3"/>
          <p:cNvSpPr/>
          <p:nvPr/>
        </p:nvSpPr>
        <p:spPr>
          <a:xfrm>
            <a:off x="826452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2" name="Freeform 3"/>
          <p:cNvSpPr/>
          <p:nvPr/>
        </p:nvSpPr>
        <p:spPr>
          <a:xfrm>
            <a:off x="828040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3" name="Freeform 3"/>
          <p:cNvSpPr/>
          <p:nvPr/>
        </p:nvSpPr>
        <p:spPr>
          <a:xfrm>
            <a:off x="8296275"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4" name="Freeform 3"/>
          <p:cNvSpPr/>
          <p:nvPr/>
        </p:nvSpPr>
        <p:spPr>
          <a:xfrm>
            <a:off x="8312150"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5" name="Freeform 3"/>
          <p:cNvSpPr/>
          <p:nvPr/>
        </p:nvSpPr>
        <p:spPr>
          <a:xfrm>
            <a:off x="8328025" y="4322763"/>
            <a:ext cx="7938" cy="39687"/>
          </a:xfrm>
          <a:custGeom>
            <a:avLst/>
            <a:gdLst>
              <a:gd name="connsiteX0" fmla="*/ 4571 w 9144"/>
              <a:gd name="connsiteY0" fmla="*/ 0 h 44196"/>
              <a:gd name="connsiteX1" fmla="*/ 4571 w 9144"/>
              <a:gd name="connsiteY1" fmla="*/ 44196 h 44196"/>
            </a:gdLst>
            <a:ahLst/>
            <a:cxnLst>
              <a:cxn ang="0">
                <a:pos x="connsiteX0" y="connsiteY0"/>
              </a:cxn>
              <a:cxn ang="1">
                <a:pos x="connsiteX1" y="connsiteY1"/>
              </a:cxn>
            </a:cxnLst>
            <a:rect l="l" t="t" r="r" b="b"/>
            <a:pathLst>
              <a:path w="9144"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6" name="Freeform 3"/>
          <p:cNvSpPr/>
          <p:nvPr/>
        </p:nvSpPr>
        <p:spPr>
          <a:xfrm>
            <a:off x="8343900" y="4322763"/>
            <a:ext cx="7938" cy="39687"/>
          </a:xfrm>
          <a:custGeom>
            <a:avLst/>
            <a:gdLst>
              <a:gd name="connsiteX0" fmla="*/ 4571 w 9143"/>
              <a:gd name="connsiteY0" fmla="*/ 0 h 44196"/>
              <a:gd name="connsiteX1" fmla="*/ 4571 w 9143"/>
              <a:gd name="connsiteY1" fmla="*/ 44196 h 44196"/>
            </a:gdLst>
            <a:ahLst/>
            <a:cxnLst>
              <a:cxn ang="0">
                <a:pos x="connsiteX0" y="connsiteY0"/>
              </a:cxn>
              <a:cxn ang="1">
                <a:pos x="connsiteX1" y="connsiteY1"/>
              </a:cxn>
            </a:cxnLst>
            <a:rect l="l" t="t" r="r" b="b"/>
            <a:pathLst>
              <a:path w="9143" h="44196">
                <a:moveTo>
                  <a:pt x="4571" y="0"/>
                </a:moveTo>
                <a:lnTo>
                  <a:pt x="4571" y="44196"/>
                </a:lnTo>
              </a:path>
            </a:pathLst>
          </a:custGeom>
          <a:ln w="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7" name="Freeform 3"/>
          <p:cNvSpPr/>
          <p:nvPr/>
        </p:nvSpPr>
        <p:spPr>
          <a:xfrm>
            <a:off x="6991350" y="2806700"/>
            <a:ext cx="1358900" cy="965200"/>
          </a:xfrm>
          <a:custGeom>
            <a:avLst/>
            <a:gdLst>
              <a:gd name="connsiteX0" fmla="*/ 0 w 1588007"/>
              <a:gd name="connsiteY0" fmla="*/ 54863 h 1063752"/>
              <a:gd name="connsiteX1" fmla="*/ 18288 w 1588007"/>
              <a:gd name="connsiteY1" fmla="*/ 10667 h 1063752"/>
              <a:gd name="connsiteX2" fmla="*/ 32003 w 1588007"/>
              <a:gd name="connsiteY2" fmla="*/ 1523 h 1063752"/>
              <a:gd name="connsiteX3" fmla="*/ 44195 w 1588007"/>
              <a:gd name="connsiteY3" fmla="*/ 11429 h 1063752"/>
              <a:gd name="connsiteX4" fmla="*/ 62483 w 1588007"/>
              <a:gd name="connsiteY4" fmla="*/ 64007 h 1063752"/>
              <a:gd name="connsiteX5" fmla="*/ 35814 w 1588007"/>
              <a:gd name="connsiteY5" fmla="*/ 64007 h 1063752"/>
              <a:gd name="connsiteX6" fmla="*/ 54102 w 1588007"/>
              <a:gd name="connsiteY6" fmla="*/ 9905 h 1063752"/>
              <a:gd name="connsiteX7" fmla="*/ 68579 w 1588007"/>
              <a:gd name="connsiteY7" fmla="*/ 0 h 1063752"/>
              <a:gd name="connsiteX8" fmla="*/ 81533 w 1588007"/>
              <a:gd name="connsiteY8" fmla="*/ 11429 h 1063752"/>
              <a:gd name="connsiteX9" fmla="*/ 99821 w 1588007"/>
              <a:gd name="connsiteY9" fmla="*/ 96773 h 1063752"/>
              <a:gd name="connsiteX10" fmla="*/ 118871 w 1588007"/>
              <a:gd name="connsiteY10" fmla="*/ 163829 h 1063752"/>
              <a:gd name="connsiteX11" fmla="*/ 99821 w 1588007"/>
              <a:gd name="connsiteY11" fmla="*/ 154685 h 1063752"/>
              <a:gd name="connsiteX12" fmla="*/ 118109 w 1588007"/>
              <a:gd name="connsiteY12" fmla="*/ 147066 h 1063752"/>
              <a:gd name="connsiteX13" fmla="*/ 131064 w 1588007"/>
              <a:gd name="connsiteY13" fmla="*/ 147828 h 1063752"/>
              <a:gd name="connsiteX14" fmla="*/ 137159 w 1588007"/>
              <a:gd name="connsiteY14" fmla="*/ 158495 h 1063752"/>
              <a:gd name="connsiteX15" fmla="*/ 155447 w 1588007"/>
              <a:gd name="connsiteY15" fmla="*/ 357378 h 1063752"/>
              <a:gd name="connsiteX16" fmla="*/ 129539 w 1588007"/>
              <a:gd name="connsiteY16" fmla="*/ 352044 h 1063752"/>
              <a:gd name="connsiteX17" fmla="*/ 147827 w 1588007"/>
              <a:gd name="connsiteY17" fmla="*/ 320039 h 1063752"/>
              <a:gd name="connsiteX18" fmla="*/ 150876 w 1588007"/>
              <a:gd name="connsiteY18" fmla="*/ 316229 h 1063752"/>
              <a:gd name="connsiteX19" fmla="*/ 169164 w 1588007"/>
              <a:gd name="connsiteY19" fmla="*/ 300228 h 1063752"/>
              <a:gd name="connsiteX20" fmla="*/ 182879 w 1588007"/>
              <a:gd name="connsiteY20" fmla="*/ 297941 h 1063752"/>
              <a:gd name="connsiteX21" fmla="*/ 192023 w 1588007"/>
              <a:gd name="connsiteY21" fmla="*/ 308610 h 1063752"/>
              <a:gd name="connsiteX22" fmla="*/ 210311 w 1588007"/>
              <a:gd name="connsiteY22" fmla="*/ 418338 h 1063752"/>
              <a:gd name="connsiteX23" fmla="*/ 196595 w 1588007"/>
              <a:gd name="connsiteY23" fmla="*/ 406145 h 1063752"/>
              <a:gd name="connsiteX24" fmla="*/ 214883 w 1588007"/>
              <a:gd name="connsiteY24" fmla="*/ 406145 h 1063752"/>
              <a:gd name="connsiteX25" fmla="*/ 203453 w 1588007"/>
              <a:gd name="connsiteY25" fmla="*/ 413004 h 1063752"/>
              <a:gd name="connsiteX26" fmla="*/ 222503 w 1588007"/>
              <a:gd name="connsiteY26" fmla="*/ 384810 h 1063752"/>
              <a:gd name="connsiteX27" fmla="*/ 233171 w 1588007"/>
              <a:gd name="connsiteY27" fmla="*/ 378713 h 1063752"/>
              <a:gd name="connsiteX28" fmla="*/ 244602 w 1588007"/>
              <a:gd name="connsiteY28" fmla="*/ 383285 h 1063752"/>
              <a:gd name="connsiteX29" fmla="*/ 262889 w 1588007"/>
              <a:gd name="connsiteY29" fmla="*/ 403860 h 1063752"/>
              <a:gd name="connsiteX30" fmla="*/ 265938 w 1588007"/>
              <a:gd name="connsiteY30" fmla="*/ 409194 h 1063752"/>
              <a:gd name="connsiteX31" fmla="*/ 284226 w 1588007"/>
              <a:gd name="connsiteY31" fmla="*/ 468629 h 1063752"/>
              <a:gd name="connsiteX32" fmla="*/ 302514 w 1588007"/>
              <a:gd name="connsiteY32" fmla="*/ 558545 h 1063752"/>
              <a:gd name="connsiteX33" fmla="*/ 320802 w 1588007"/>
              <a:gd name="connsiteY33" fmla="*/ 627888 h 1063752"/>
              <a:gd name="connsiteX34" fmla="*/ 293369 w 1588007"/>
              <a:gd name="connsiteY34" fmla="*/ 630173 h 1063752"/>
              <a:gd name="connsiteX35" fmla="*/ 311657 w 1588007"/>
              <a:gd name="connsiteY35" fmla="*/ 486156 h 1063752"/>
              <a:gd name="connsiteX36" fmla="*/ 325373 w 1588007"/>
              <a:gd name="connsiteY36" fmla="*/ 473201 h 1063752"/>
              <a:gd name="connsiteX37" fmla="*/ 339089 w 1588007"/>
              <a:gd name="connsiteY37" fmla="*/ 485394 h 1063752"/>
              <a:gd name="connsiteX38" fmla="*/ 357377 w 1588007"/>
              <a:gd name="connsiteY38" fmla="*/ 593597 h 1063752"/>
              <a:gd name="connsiteX39" fmla="*/ 333755 w 1588007"/>
              <a:gd name="connsiteY39" fmla="*/ 585978 h 1063752"/>
              <a:gd name="connsiteX40" fmla="*/ 352805 w 1588007"/>
              <a:gd name="connsiteY40" fmla="*/ 566166 h 1063752"/>
              <a:gd name="connsiteX41" fmla="*/ 365759 w 1588007"/>
              <a:gd name="connsiteY41" fmla="*/ 562356 h 1063752"/>
              <a:gd name="connsiteX42" fmla="*/ 375665 w 1588007"/>
              <a:gd name="connsiteY42" fmla="*/ 571500 h 1063752"/>
              <a:gd name="connsiteX43" fmla="*/ 393953 w 1588007"/>
              <a:gd name="connsiteY43" fmla="*/ 624078 h 1063752"/>
              <a:gd name="connsiteX44" fmla="*/ 412241 w 1588007"/>
              <a:gd name="connsiteY44" fmla="*/ 663701 h 1063752"/>
              <a:gd name="connsiteX45" fmla="*/ 409955 w 1588007"/>
              <a:gd name="connsiteY45" fmla="*/ 660654 h 1063752"/>
              <a:gd name="connsiteX46" fmla="*/ 428243 w 1588007"/>
              <a:gd name="connsiteY46" fmla="*/ 681228 h 1063752"/>
              <a:gd name="connsiteX47" fmla="*/ 403859 w 1588007"/>
              <a:gd name="connsiteY47" fmla="*/ 687323 h 1063752"/>
              <a:gd name="connsiteX48" fmla="*/ 422147 w 1588007"/>
              <a:gd name="connsiteY48" fmla="*/ 602741 h 1063752"/>
              <a:gd name="connsiteX49" fmla="*/ 433577 w 1588007"/>
              <a:gd name="connsiteY49" fmla="*/ 592073 h 1063752"/>
              <a:gd name="connsiteX50" fmla="*/ 448055 w 1588007"/>
              <a:gd name="connsiteY50" fmla="*/ 598932 h 1063752"/>
              <a:gd name="connsiteX51" fmla="*/ 466343 w 1588007"/>
              <a:gd name="connsiteY51" fmla="*/ 632460 h 1063752"/>
              <a:gd name="connsiteX52" fmla="*/ 442721 w 1588007"/>
              <a:gd name="connsiteY52" fmla="*/ 630935 h 1063752"/>
              <a:gd name="connsiteX53" fmla="*/ 461009 w 1588007"/>
              <a:gd name="connsiteY53" fmla="*/ 607313 h 1063752"/>
              <a:gd name="connsiteX54" fmla="*/ 475488 w 1588007"/>
              <a:gd name="connsiteY54" fmla="*/ 601979 h 1063752"/>
              <a:gd name="connsiteX55" fmla="*/ 486155 w 1588007"/>
              <a:gd name="connsiteY55" fmla="*/ 611885 h 1063752"/>
              <a:gd name="connsiteX56" fmla="*/ 504443 w 1588007"/>
              <a:gd name="connsiteY56" fmla="*/ 682751 h 1063752"/>
              <a:gd name="connsiteX57" fmla="*/ 477011 w 1588007"/>
              <a:gd name="connsiteY57" fmla="*/ 683513 h 1063752"/>
              <a:gd name="connsiteX58" fmla="*/ 496061 w 1588007"/>
              <a:gd name="connsiteY58" fmla="*/ 589026 h 1063752"/>
              <a:gd name="connsiteX59" fmla="*/ 508253 w 1588007"/>
              <a:gd name="connsiteY59" fmla="*/ 578357 h 1063752"/>
              <a:gd name="connsiteX60" fmla="*/ 522731 w 1588007"/>
              <a:gd name="connsiteY60" fmla="*/ 586739 h 1063752"/>
              <a:gd name="connsiteX61" fmla="*/ 541019 w 1588007"/>
              <a:gd name="connsiteY61" fmla="*/ 629412 h 1063752"/>
              <a:gd name="connsiteX62" fmla="*/ 514350 w 1588007"/>
              <a:gd name="connsiteY62" fmla="*/ 631697 h 1063752"/>
              <a:gd name="connsiteX63" fmla="*/ 532638 w 1588007"/>
              <a:gd name="connsiteY63" fmla="*/ 557022 h 1063752"/>
              <a:gd name="connsiteX64" fmla="*/ 540257 w 1588007"/>
              <a:gd name="connsiteY64" fmla="*/ 547116 h 1063752"/>
              <a:gd name="connsiteX65" fmla="*/ 552450 w 1588007"/>
              <a:gd name="connsiteY65" fmla="*/ 547116 h 1063752"/>
              <a:gd name="connsiteX66" fmla="*/ 570738 w 1588007"/>
              <a:gd name="connsiteY66" fmla="*/ 556260 h 1063752"/>
              <a:gd name="connsiteX67" fmla="*/ 578357 w 1588007"/>
              <a:gd name="connsiteY67" fmla="*/ 566166 h 1063752"/>
              <a:gd name="connsiteX68" fmla="*/ 596645 w 1588007"/>
              <a:gd name="connsiteY68" fmla="*/ 641604 h 1063752"/>
              <a:gd name="connsiteX69" fmla="*/ 569214 w 1588007"/>
              <a:gd name="connsiteY69" fmla="*/ 641604 h 1063752"/>
              <a:gd name="connsiteX70" fmla="*/ 587502 w 1588007"/>
              <a:gd name="connsiteY70" fmla="*/ 554735 h 1063752"/>
              <a:gd name="connsiteX71" fmla="*/ 598931 w 1588007"/>
              <a:gd name="connsiteY71" fmla="*/ 544067 h 1063752"/>
              <a:gd name="connsiteX72" fmla="*/ 613409 w 1588007"/>
              <a:gd name="connsiteY72" fmla="*/ 550926 h 1063752"/>
              <a:gd name="connsiteX73" fmla="*/ 631697 w 1588007"/>
              <a:gd name="connsiteY73" fmla="*/ 585216 h 1063752"/>
              <a:gd name="connsiteX74" fmla="*/ 621791 w 1588007"/>
              <a:gd name="connsiteY74" fmla="*/ 578357 h 1063752"/>
              <a:gd name="connsiteX75" fmla="*/ 640841 w 1588007"/>
              <a:gd name="connsiteY75" fmla="*/ 581406 h 1063752"/>
              <a:gd name="connsiteX76" fmla="*/ 651509 w 1588007"/>
              <a:gd name="connsiteY76" fmla="*/ 589788 h 1063752"/>
              <a:gd name="connsiteX77" fmla="*/ 669797 w 1588007"/>
              <a:gd name="connsiteY77" fmla="*/ 634745 h 1063752"/>
              <a:gd name="connsiteX78" fmla="*/ 643127 w 1588007"/>
              <a:gd name="connsiteY78" fmla="*/ 636269 h 1063752"/>
              <a:gd name="connsiteX79" fmla="*/ 661415 w 1588007"/>
              <a:gd name="connsiteY79" fmla="*/ 566928 h 1063752"/>
              <a:gd name="connsiteX80" fmla="*/ 670559 w 1588007"/>
              <a:gd name="connsiteY80" fmla="*/ 557022 h 1063752"/>
              <a:gd name="connsiteX81" fmla="*/ 683514 w 1588007"/>
              <a:gd name="connsiteY81" fmla="*/ 559307 h 1063752"/>
              <a:gd name="connsiteX82" fmla="*/ 701802 w 1588007"/>
              <a:gd name="connsiteY82" fmla="*/ 573023 h 1063752"/>
              <a:gd name="connsiteX83" fmla="*/ 720852 w 1588007"/>
              <a:gd name="connsiteY83" fmla="*/ 590550 h 1063752"/>
              <a:gd name="connsiteX84" fmla="*/ 697991 w 1588007"/>
              <a:gd name="connsiteY84" fmla="*/ 596645 h 1063752"/>
              <a:gd name="connsiteX85" fmla="*/ 716279 w 1588007"/>
              <a:gd name="connsiteY85" fmla="*/ 543306 h 1063752"/>
              <a:gd name="connsiteX86" fmla="*/ 728471 w 1588007"/>
              <a:gd name="connsiteY86" fmla="*/ 534162 h 1063752"/>
              <a:gd name="connsiteX87" fmla="*/ 742188 w 1588007"/>
              <a:gd name="connsiteY87" fmla="*/ 540257 h 1063752"/>
              <a:gd name="connsiteX88" fmla="*/ 760476 w 1588007"/>
              <a:gd name="connsiteY88" fmla="*/ 569213 h 1063752"/>
              <a:gd name="connsiteX89" fmla="*/ 734567 w 1588007"/>
              <a:gd name="connsiteY89" fmla="*/ 572262 h 1063752"/>
              <a:gd name="connsiteX90" fmla="*/ 753617 w 1588007"/>
              <a:gd name="connsiteY90" fmla="*/ 515873 h 1063752"/>
              <a:gd name="connsiteX91" fmla="*/ 757427 w 1588007"/>
              <a:gd name="connsiteY91" fmla="*/ 510539 h 1063752"/>
              <a:gd name="connsiteX92" fmla="*/ 775715 w 1588007"/>
              <a:gd name="connsiteY92" fmla="*/ 491489 h 1063752"/>
              <a:gd name="connsiteX93" fmla="*/ 788669 w 1588007"/>
              <a:gd name="connsiteY93" fmla="*/ 487679 h 1063752"/>
              <a:gd name="connsiteX94" fmla="*/ 799338 w 1588007"/>
              <a:gd name="connsiteY94" fmla="*/ 497585 h 1063752"/>
              <a:gd name="connsiteX95" fmla="*/ 817626 w 1588007"/>
              <a:gd name="connsiteY95" fmla="*/ 562356 h 1063752"/>
              <a:gd name="connsiteX96" fmla="*/ 792479 w 1588007"/>
              <a:gd name="connsiteY96" fmla="*/ 558545 h 1063752"/>
              <a:gd name="connsiteX97" fmla="*/ 810767 w 1588007"/>
              <a:gd name="connsiteY97" fmla="*/ 531113 h 1063752"/>
              <a:gd name="connsiteX98" fmla="*/ 824483 w 1588007"/>
              <a:gd name="connsiteY98" fmla="*/ 525017 h 1063752"/>
              <a:gd name="connsiteX99" fmla="*/ 835914 w 1588007"/>
              <a:gd name="connsiteY99" fmla="*/ 534923 h 1063752"/>
              <a:gd name="connsiteX100" fmla="*/ 854202 w 1588007"/>
              <a:gd name="connsiteY100" fmla="*/ 595884 h 1063752"/>
              <a:gd name="connsiteX101" fmla="*/ 826769 w 1588007"/>
              <a:gd name="connsiteY101" fmla="*/ 595884 h 1063752"/>
              <a:gd name="connsiteX102" fmla="*/ 845057 w 1588007"/>
              <a:gd name="connsiteY102" fmla="*/ 522732 h 1063752"/>
              <a:gd name="connsiteX103" fmla="*/ 864107 w 1588007"/>
              <a:gd name="connsiteY103" fmla="*/ 470154 h 1063752"/>
              <a:gd name="connsiteX104" fmla="*/ 876300 w 1588007"/>
              <a:gd name="connsiteY104" fmla="*/ 460247 h 1063752"/>
              <a:gd name="connsiteX105" fmla="*/ 890015 w 1588007"/>
              <a:gd name="connsiteY105" fmla="*/ 469391 h 1063752"/>
              <a:gd name="connsiteX106" fmla="*/ 909065 w 1588007"/>
              <a:gd name="connsiteY106" fmla="*/ 515111 h 1063752"/>
              <a:gd name="connsiteX107" fmla="*/ 886967 w 1588007"/>
              <a:gd name="connsiteY107" fmla="*/ 509778 h 1063752"/>
              <a:gd name="connsiteX108" fmla="*/ 905255 w 1588007"/>
              <a:gd name="connsiteY108" fmla="*/ 494538 h 1063752"/>
              <a:gd name="connsiteX109" fmla="*/ 901445 w 1588007"/>
              <a:gd name="connsiteY109" fmla="*/ 499110 h 1063752"/>
              <a:gd name="connsiteX110" fmla="*/ 919733 w 1588007"/>
              <a:gd name="connsiteY110" fmla="*/ 463295 h 1063752"/>
              <a:gd name="connsiteX111" fmla="*/ 931164 w 1588007"/>
              <a:gd name="connsiteY111" fmla="*/ 455676 h 1063752"/>
              <a:gd name="connsiteX112" fmla="*/ 949452 w 1588007"/>
              <a:gd name="connsiteY112" fmla="*/ 453389 h 1063752"/>
              <a:gd name="connsiteX113" fmla="*/ 938783 w 1588007"/>
              <a:gd name="connsiteY113" fmla="*/ 460247 h 1063752"/>
              <a:gd name="connsiteX114" fmla="*/ 957071 w 1588007"/>
              <a:gd name="connsiteY114" fmla="*/ 427482 h 1063752"/>
              <a:gd name="connsiteX115" fmla="*/ 970026 w 1588007"/>
              <a:gd name="connsiteY115" fmla="*/ 420623 h 1063752"/>
              <a:gd name="connsiteX116" fmla="*/ 982217 w 1588007"/>
              <a:gd name="connsiteY116" fmla="*/ 429006 h 1063752"/>
              <a:gd name="connsiteX117" fmla="*/ 1000505 w 1588007"/>
              <a:gd name="connsiteY117" fmla="*/ 475488 h 1063752"/>
              <a:gd name="connsiteX118" fmla="*/ 1018793 w 1588007"/>
              <a:gd name="connsiteY118" fmla="*/ 511301 h 1063752"/>
              <a:gd name="connsiteX119" fmla="*/ 992123 w 1588007"/>
              <a:gd name="connsiteY119" fmla="*/ 514350 h 1063752"/>
              <a:gd name="connsiteX120" fmla="*/ 1010412 w 1588007"/>
              <a:gd name="connsiteY120" fmla="*/ 432054 h 1063752"/>
              <a:gd name="connsiteX121" fmla="*/ 1020317 w 1588007"/>
              <a:gd name="connsiteY121" fmla="*/ 421385 h 1063752"/>
              <a:gd name="connsiteX122" fmla="*/ 1034795 w 1588007"/>
              <a:gd name="connsiteY122" fmla="*/ 425957 h 1063752"/>
              <a:gd name="connsiteX123" fmla="*/ 1053845 w 1588007"/>
              <a:gd name="connsiteY123" fmla="*/ 447294 h 1063752"/>
              <a:gd name="connsiteX124" fmla="*/ 1056893 w 1588007"/>
              <a:gd name="connsiteY124" fmla="*/ 453389 h 1063752"/>
              <a:gd name="connsiteX125" fmla="*/ 1075181 w 1588007"/>
              <a:gd name="connsiteY125" fmla="*/ 531113 h 1063752"/>
              <a:gd name="connsiteX126" fmla="*/ 1047750 w 1588007"/>
              <a:gd name="connsiteY126" fmla="*/ 531113 h 1063752"/>
              <a:gd name="connsiteX127" fmla="*/ 1066038 w 1588007"/>
              <a:gd name="connsiteY127" fmla="*/ 446532 h 1063752"/>
              <a:gd name="connsiteX128" fmla="*/ 1073657 w 1588007"/>
              <a:gd name="connsiteY128" fmla="*/ 436626 h 1063752"/>
              <a:gd name="connsiteX129" fmla="*/ 1086612 w 1588007"/>
              <a:gd name="connsiteY129" fmla="*/ 437388 h 1063752"/>
              <a:gd name="connsiteX130" fmla="*/ 1104900 w 1588007"/>
              <a:gd name="connsiteY130" fmla="*/ 447294 h 1063752"/>
              <a:gd name="connsiteX131" fmla="*/ 1092707 w 1588007"/>
              <a:gd name="connsiteY131" fmla="*/ 446532 h 1063752"/>
              <a:gd name="connsiteX132" fmla="*/ 1110995 w 1588007"/>
              <a:gd name="connsiteY132" fmla="*/ 439673 h 1063752"/>
              <a:gd name="connsiteX133" fmla="*/ 1114805 w 1588007"/>
              <a:gd name="connsiteY133" fmla="*/ 438911 h 1063752"/>
              <a:gd name="connsiteX134" fmla="*/ 1133093 w 1588007"/>
              <a:gd name="connsiteY134" fmla="*/ 436626 h 1063752"/>
              <a:gd name="connsiteX135" fmla="*/ 1135379 w 1588007"/>
              <a:gd name="connsiteY135" fmla="*/ 435863 h 1063752"/>
              <a:gd name="connsiteX136" fmla="*/ 1153667 w 1588007"/>
              <a:gd name="connsiteY136" fmla="*/ 436626 h 1063752"/>
              <a:gd name="connsiteX137" fmla="*/ 1164335 w 1588007"/>
              <a:gd name="connsiteY137" fmla="*/ 442722 h 1063752"/>
              <a:gd name="connsiteX138" fmla="*/ 1183385 w 1588007"/>
              <a:gd name="connsiteY138" fmla="*/ 467106 h 1063752"/>
              <a:gd name="connsiteX139" fmla="*/ 1160526 w 1588007"/>
              <a:gd name="connsiteY139" fmla="*/ 467867 h 1063752"/>
              <a:gd name="connsiteX140" fmla="*/ 1178814 w 1588007"/>
              <a:gd name="connsiteY140" fmla="*/ 441197 h 1063752"/>
              <a:gd name="connsiteX141" fmla="*/ 1192529 w 1588007"/>
              <a:gd name="connsiteY141" fmla="*/ 435101 h 1063752"/>
              <a:gd name="connsiteX142" fmla="*/ 1203959 w 1588007"/>
              <a:gd name="connsiteY142" fmla="*/ 445007 h 1063752"/>
              <a:gd name="connsiteX143" fmla="*/ 1222247 w 1588007"/>
              <a:gd name="connsiteY143" fmla="*/ 513588 h 1063752"/>
              <a:gd name="connsiteX144" fmla="*/ 1196339 w 1588007"/>
              <a:gd name="connsiteY144" fmla="*/ 510539 h 1063752"/>
              <a:gd name="connsiteX145" fmla="*/ 1214627 w 1588007"/>
              <a:gd name="connsiteY145" fmla="*/ 475488 h 1063752"/>
              <a:gd name="connsiteX146" fmla="*/ 1232915 w 1588007"/>
              <a:gd name="connsiteY146" fmla="*/ 469391 h 1063752"/>
              <a:gd name="connsiteX147" fmla="*/ 1251203 w 1588007"/>
              <a:gd name="connsiteY147" fmla="*/ 477773 h 1063752"/>
              <a:gd name="connsiteX148" fmla="*/ 1256538 w 1588007"/>
              <a:gd name="connsiteY148" fmla="*/ 483107 h 1063752"/>
              <a:gd name="connsiteX149" fmla="*/ 1293114 w 1588007"/>
              <a:gd name="connsiteY149" fmla="*/ 537972 h 1063752"/>
              <a:gd name="connsiteX150" fmla="*/ 1295400 w 1588007"/>
              <a:gd name="connsiteY150" fmla="*/ 541782 h 1063752"/>
              <a:gd name="connsiteX151" fmla="*/ 1314450 w 1588007"/>
              <a:gd name="connsiteY151" fmla="*/ 605789 h 1063752"/>
              <a:gd name="connsiteX152" fmla="*/ 1311402 w 1588007"/>
              <a:gd name="connsiteY152" fmla="*/ 600456 h 1063752"/>
              <a:gd name="connsiteX153" fmla="*/ 1329689 w 1588007"/>
              <a:gd name="connsiteY153" fmla="*/ 623316 h 1063752"/>
              <a:gd name="connsiteX154" fmla="*/ 1347977 w 1588007"/>
              <a:gd name="connsiteY154" fmla="*/ 643889 h 1063752"/>
              <a:gd name="connsiteX155" fmla="*/ 1341881 w 1588007"/>
              <a:gd name="connsiteY155" fmla="*/ 640079 h 1063752"/>
              <a:gd name="connsiteX156" fmla="*/ 1360169 w 1588007"/>
              <a:gd name="connsiteY156" fmla="*/ 646938 h 1063752"/>
              <a:gd name="connsiteX157" fmla="*/ 1367027 w 1588007"/>
              <a:gd name="connsiteY157" fmla="*/ 651510 h 1063752"/>
              <a:gd name="connsiteX158" fmla="*/ 1385315 w 1588007"/>
              <a:gd name="connsiteY158" fmla="*/ 676656 h 1063752"/>
              <a:gd name="connsiteX159" fmla="*/ 1387602 w 1588007"/>
              <a:gd name="connsiteY159" fmla="*/ 682751 h 1063752"/>
              <a:gd name="connsiteX160" fmla="*/ 1405889 w 1588007"/>
              <a:gd name="connsiteY160" fmla="*/ 808482 h 1063752"/>
              <a:gd name="connsiteX161" fmla="*/ 1379219 w 1588007"/>
              <a:gd name="connsiteY161" fmla="*/ 806195 h 1063752"/>
              <a:gd name="connsiteX162" fmla="*/ 1397507 w 1588007"/>
              <a:gd name="connsiteY162" fmla="*/ 755141 h 1063752"/>
              <a:gd name="connsiteX163" fmla="*/ 1408938 w 1588007"/>
              <a:gd name="connsiteY163" fmla="*/ 745997 h 1063752"/>
              <a:gd name="connsiteX164" fmla="*/ 1422653 w 1588007"/>
              <a:gd name="connsiteY164" fmla="*/ 752094 h 1063752"/>
              <a:gd name="connsiteX165" fmla="*/ 1440941 w 1588007"/>
              <a:gd name="connsiteY165" fmla="*/ 781812 h 1063752"/>
              <a:gd name="connsiteX166" fmla="*/ 1442465 w 1588007"/>
              <a:gd name="connsiteY166" fmla="*/ 787907 h 1063752"/>
              <a:gd name="connsiteX167" fmla="*/ 1461515 w 1588007"/>
              <a:gd name="connsiteY167" fmla="*/ 943356 h 1063752"/>
              <a:gd name="connsiteX168" fmla="*/ 1434083 w 1588007"/>
              <a:gd name="connsiteY168" fmla="*/ 941832 h 1063752"/>
              <a:gd name="connsiteX169" fmla="*/ 1452371 w 1588007"/>
              <a:gd name="connsiteY169" fmla="*/ 856488 h 1063752"/>
              <a:gd name="connsiteX170" fmla="*/ 1462277 w 1588007"/>
              <a:gd name="connsiteY170" fmla="*/ 845819 h 1063752"/>
              <a:gd name="connsiteX171" fmla="*/ 1475993 w 1588007"/>
              <a:gd name="connsiteY171" fmla="*/ 849629 h 1063752"/>
              <a:gd name="connsiteX172" fmla="*/ 1494281 w 1588007"/>
              <a:gd name="connsiteY172" fmla="*/ 867156 h 1063752"/>
              <a:gd name="connsiteX173" fmla="*/ 1513331 w 1588007"/>
              <a:gd name="connsiteY173" fmla="*/ 889254 h 1063752"/>
              <a:gd name="connsiteX174" fmla="*/ 1515617 w 1588007"/>
              <a:gd name="connsiteY174" fmla="*/ 893063 h 1063752"/>
              <a:gd name="connsiteX175" fmla="*/ 1533905 w 1588007"/>
              <a:gd name="connsiteY175" fmla="*/ 941069 h 1063752"/>
              <a:gd name="connsiteX176" fmla="*/ 1552955 w 1588007"/>
              <a:gd name="connsiteY176" fmla="*/ 1011935 h 1063752"/>
              <a:gd name="connsiteX177" fmla="*/ 1546097 w 1588007"/>
              <a:gd name="connsiteY177" fmla="*/ 1003554 h 1063752"/>
              <a:gd name="connsiteX178" fmla="*/ 1564385 w 1588007"/>
              <a:gd name="connsiteY178" fmla="*/ 1013460 h 1063752"/>
              <a:gd name="connsiteX179" fmla="*/ 1568957 w 1588007"/>
              <a:gd name="connsiteY179" fmla="*/ 1017269 h 1063752"/>
              <a:gd name="connsiteX180" fmla="*/ 1588007 w 1588007"/>
              <a:gd name="connsiteY180" fmla="*/ 1043939 h 1063752"/>
              <a:gd name="connsiteX181" fmla="*/ 1584959 w 1588007"/>
              <a:gd name="connsiteY181" fmla="*/ 1063751 h 1063752"/>
              <a:gd name="connsiteX182" fmla="*/ 1565147 w 1588007"/>
              <a:gd name="connsiteY182" fmla="*/ 1060704 h 1063752"/>
              <a:gd name="connsiteX183" fmla="*/ 1546097 w 1588007"/>
              <a:gd name="connsiteY183" fmla="*/ 1034034 h 1063752"/>
              <a:gd name="connsiteX184" fmla="*/ 1550669 w 1588007"/>
              <a:gd name="connsiteY184" fmla="*/ 1037844 h 1063752"/>
              <a:gd name="connsiteX185" fmla="*/ 1532381 w 1588007"/>
              <a:gd name="connsiteY185" fmla="*/ 1027938 h 1063752"/>
              <a:gd name="connsiteX186" fmla="*/ 1525524 w 1588007"/>
              <a:gd name="connsiteY186" fmla="*/ 1019556 h 1063752"/>
              <a:gd name="connsiteX187" fmla="*/ 1507997 w 1588007"/>
              <a:gd name="connsiteY187" fmla="*/ 951738 h 1063752"/>
              <a:gd name="connsiteX188" fmla="*/ 1489709 w 1588007"/>
              <a:gd name="connsiteY188" fmla="*/ 903732 h 1063752"/>
              <a:gd name="connsiteX189" fmla="*/ 1491995 w 1588007"/>
              <a:gd name="connsiteY189" fmla="*/ 907541 h 1063752"/>
              <a:gd name="connsiteX190" fmla="*/ 1474469 w 1588007"/>
              <a:gd name="connsiteY190" fmla="*/ 886967 h 1063752"/>
              <a:gd name="connsiteX191" fmla="*/ 1456181 w 1588007"/>
              <a:gd name="connsiteY191" fmla="*/ 869441 h 1063752"/>
              <a:gd name="connsiteX192" fmla="*/ 1479803 w 1588007"/>
              <a:gd name="connsiteY192" fmla="*/ 862584 h 1063752"/>
              <a:gd name="connsiteX193" fmla="*/ 1461515 w 1588007"/>
              <a:gd name="connsiteY193" fmla="*/ 947928 h 1063752"/>
              <a:gd name="connsiteX194" fmla="*/ 1447038 w 1588007"/>
              <a:gd name="connsiteY194" fmla="*/ 958595 h 1063752"/>
              <a:gd name="connsiteX195" fmla="*/ 1434083 w 1588007"/>
              <a:gd name="connsiteY195" fmla="*/ 946404 h 1063752"/>
              <a:gd name="connsiteX196" fmla="*/ 1415033 w 1588007"/>
              <a:gd name="connsiteY196" fmla="*/ 790956 h 1063752"/>
              <a:gd name="connsiteX197" fmla="*/ 1416557 w 1588007"/>
              <a:gd name="connsiteY197" fmla="*/ 797051 h 1063752"/>
              <a:gd name="connsiteX198" fmla="*/ 1398269 w 1588007"/>
              <a:gd name="connsiteY198" fmla="*/ 767334 h 1063752"/>
              <a:gd name="connsiteX199" fmla="*/ 1423415 w 1588007"/>
              <a:gd name="connsiteY199" fmla="*/ 764285 h 1063752"/>
              <a:gd name="connsiteX200" fmla="*/ 1405127 w 1588007"/>
              <a:gd name="connsiteY200" fmla="*/ 815339 h 1063752"/>
              <a:gd name="connsiteX201" fmla="*/ 1390650 w 1588007"/>
              <a:gd name="connsiteY201" fmla="*/ 824484 h 1063752"/>
              <a:gd name="connsiteX202" fmla="*/ 1378457 w 1588007"/>
              <a:gd name="connsiteY202" fmla="*/ 813054 h 1063752"/>
              <a:gd name="connsiteX203" fmla="*/ 1360169 w 1588007"/>
              <a:gd name="connsiteY203" fmla="*/ 687323 h 1063752"/>
              <a:gd name="connsiteX204" fmla="*/ 1362455 w 1588007"/>
              <a:gd name="connsiteY204" fmla="*/ 693419 h 1063752"/>
              <a:gd name="connsiteX205" fmla="*/ 1344167 w 1588007"/>
              <a:gd name="connsiteY205" fmla="*/ 668273 h 1063752"/>
              <a:gd name="connsiteX206" fmla="*/ 1350264 w 1588007"/>
              <a:gd name="connsiteY206" fmla="*/ 672845 h 1063752"/>
              <a:gd name="connsiteX207" fmla="*/ 1331976 w 1588007"/>
              <a:gd name="connsiteY207" fmla="*/ 665988 h 1063752"/>
              <a:gd name="connsiteX208" fmla="*/ 1326641 w 1588007"/>
              <a:gd name="connsiteY208" fmla="*/ 662178 h 1063752"/>
              <a:gd name="connsiteX209" fmla="*/ 1308353 w 1588007"/>
              <a:gd name="connsiteY209" fmla="*/ 641604 h 1063752"/>
              <a:gd name="connsiteX210" fmla="*/ 1290065 w 1588007"/>
              <a:gd name="connsiteY210" fmla="*/ 618744 h 1063752"/>
              <a:gd name="connsiteX211" fmla="*/ 1287017 w 1588007"/>
              <a:gd name="connsiteY211" fmla="*/ 613410 h 1063752"/>
              <a:gd name="connsiteX212" fmla="*/ 1267967 w 1588007"/>
              <a:gd name="connsiteY212" fmla="*/ 549401 h 1063752"/>
              <a:gd name="connsiteX213" fmla="*/ 1270253 w 1588007"/>
              <a:gd name="connsiteY213" fmla="*/ 553212 h 1063752"/>
              <a:gd name="connsiteX214" fmla="*/ 1233677 w 1588007"/>
              <a:gd name="connsiteY214" fmla="*/ 498347 h 1063752"/>
              <a:gd name="connsiteX215" fmla="*/ 1239012 w 1588007"/>
              <a:gd name="connsiteY215" fmla="*/ 503682 h 1063752"/>
              <a:gd name="connsiteX216" fmla="*/ 1220724 w 1588007"/>
              <a:gd name="connsiteY216" fmla="*/ 495300 h 1063752"/>
              <a:gd name="connsiteX217" fmla="*/ 1239012 w 1588007"/>
              <a:gd name="connsiteY217" fmla="*/ 489204 h 1063752"/>
              <a:gd name="connsiteX218" fmla="*/ 1220724 w 1588007"/>
              <a:gd name="connsiteY218" fmla="*/ 524256 h 1063752"/>
              <a:gd name="connsiteX219" fmla="*/ 1207007 w 1588007"/>
              <a:gd name="connsiteY219" fmla="*/ 531113 h 1063752"/>
              <a:gd name="connsiteX220" fmla="*/ 1194815 w 1588007"/>
              <a:gd name="connsiteY220" fmla="*/ 521207 h 1063752"/>
              <a:gd name="connsiteX221" fmla="*/ 1176527 w 1588007"/>
              <a:gd name="connsiteY221" fmla="*/ 452628 h 1063752"/>
              <a:gd name="connsiteX222" fmla="*/ 1201674 w 1588007"/>
              <a:gd name="connsiteY222" fmla="*/ 456438 h 1063752"/>
              <a:gd name="connsiteX223" fmla="*/ 1183385 w 1588007"/>
              <a:gd name="connsiteY223" fmla="*/ 483107 h 1063752"/>
              <a:gd name="connsiteX224" fmla="*/ 1172717 w 1588007"/>
              <a:gd name="connsiteY224" fmla="*/ 489204 h 1063752"/>
              <a:gd name="connsiteX225" fmla="*/ 1160526 w 1588007"/>
              <a:gd name="connsiteY225" fmla="*/ 483869 h 1063752"/>
              <a:gd name="connsiteX226" fmla="*/ 1141476 w 1588007"/>
              <a:gd name="connsiteY226" fmla="*/ 459485 h 1063752"/>
              <a:gd name="connsiteX227" fmla="*/ 1152143 w 1588007"/>
              <a:gd name="connsiteY227" fmla="*/ 464819 h 1063752"/>
              <a:gd name="connsiteX228" fmla="*/ 1133855 w 1588007"/>
              <a:gd name="connsiteY228" fmla="*/ 464057 h 1063752"/>
              <a:gd name="connsiteX229" fmla="*/ 1136141 w 1588007"/>
              <a:gd name="connsiteY229" fmla="*/ 464057 h 1063752"/>
              <a:gd name="connsiteX230" fmla="*/ 1117853 w 1588007"/>
              <a:gd name="connsiteY230" fmla="*/ 466344 h 1063752"/>
              <a:gd name="connsiteX231" fmla="*/ 1120902 w 1588007"/>
              <a:gd name="connsiteY231" fmla="*/ 465582 h 1063752"/>
              <a:gd name="connsiteX232" fmla="*/ 1102614 w 1588007"/>
              <a:gd name="connsiteY232" fmla="*/ 472439 h 1063752"/>
              <a:gd name="connsiteX233" fmla="*/ 1091183 w 1588007"/>
              <a:gd name="connsiteY233" fmla="*/ 471678 h 1063752"/>
              <a:gd name="connsiteX234" fmla="*/ 1072895 w 1588007"/>
              <a:gd name="connsiteY234" fmla="*/ 461772 h 1063752"/>
              <a:gd name="connsiteX235" fmla="*/ 1093469 w 1588007"/>
              <a:gd name="connsiteY235" fmla="*/ 452628 h 1063752"/>
              <a:gd name="connsiteX236" fmla="*/ 1075181 w 1588007"/>
              <a:gd name="connsiteY236" fmla="*/ 537210 h 1063752"/>
              <a:gd name="connsiteX237" fmla="*/ 1061465 w 1588007"/>
              <a:gd name="connsiteY237" fmla="*/ 547878 h 1063752"/>
              <a:gd name="connsiteX238" fmla="*/ 1047750 w 1588007"/>
              <a:gd name="connsiteY238" fmla="*/ 537210 h 1063752"/>
              <a:gd name="connsiteX239" fmla="*/ 1029462 w 1588007"/>
              <a:gd name="connsiteY239" fmla="*/ 459485 h 1063752"/>
              <a:gd name="connsiteX240" fmla="*/ 1032509 w 1588007"/>
              <a:gd name="connsiteY240" fmla="*/ 465582 h 1063752"/>
              <a:gd name="connsiteX241" fmla="*/ 1013459 w 1588007"/>
              <a:gd name="connsiteY241" fmla="*/ 444245 h 1063752"/>
              <a:gd name="connsiteX242" fmla="*/ 1037843 w 1588007"/>
              <a:gd name="connsiteY242" fmla="*/ 438150 h 1063752"/>
              <a:gd name="connsiteX243" fmla="*/ 1019555 w 1588007"/>
              <a:gd name="connsiteY243" fmla="*/ 520445 h 1063752"/>
              <a:gd name="connsiteX244" fmla="*/ 1007364 w 1588007"/>
              <a:gd name="connsiteY244" fmla="*/ 531113 h 1063752"/>
              <a:gd name="connsiteX245" fmla="*/ 992885 w 1588007"/>
              <a:gd name="connsiteY245" fmla="*/ 523494 h 1063752"/>
              <a:gd name="connsiteX246" fmla="*/ 974597 w 1588007"/>
              <a:gd name="connsiteY246" fmla="*/ 486156 h 1063752"/>
              <a:gd name="connsiteX247" fmla="*/ 956309 w 1588007"/>
              <a:gd name="connsiteY247" fmla="*/ 439673 h 1063752"/>
              <a:gd name="connsiteX248" fmla="*/ 981455 w 1588007"/>
              <a:gd name="connsiteY248" fmla="*/ 441197 h 1063752"/>
              <a:gd name="connsiteX249" fmla="*/ 963167 w 1588007"/>
              <a:gd name="connsiteY249" fmla="*/ 473963 h 1063752"/>
              <a:gd name="connsiteX250" fmla="*/ 952500 w 1588007"/>
              <a:gd name="connsiteY250" fmla="*/ 480822 h 1063752"/>
              <a:gd name="connsiteX251" fmla="*/ 934212 w 1588007"/>
              <a:gd name="connsiteY251" fmla="*/ 483107 h 1063752"/>
              <a:gd name="connsiteX252" fmla="*/ 944879 w 1588007"/>
              <a:gd name="connsiteY252" fmla="*/ 475488 h 1063752"/>
              <a:gd name="connsiteX253" fmla="*/ 926591 w 1588007"/>
              <a:gd name="connsiteY253" fmla="*/ 511301 h 1063752"/>
              <a:gd name="connsiteX254" fmla="*/ 923543 w 1588007"/>
              <a:gd name="connsiteY254" fmla="*/ 515873 h 1063752"/>
              <a:gd name="connsiteX255" fmla="*/ 905255 w 1588007"/>
              <a:gd name="connsiteY255" fmla="*/ 531113 h 1063752"/>
              <a:gd name="connsiteX256" fmla="*/ 893064 w 1588007"/>
              <a:gd name="connsiteY256" fmla="*/ 534162 h 1063752"/>
              <a:gd name="connsiteX257" fmla="*/ 883157 w 1588007"/>
              <a:gd name="connsiteY257" fmla="*/ 525779 h 1063752"/>
              <a:gd name="connsiteX258" fmla="*/ 864107 w 1588007"/>
              <a:gd name="connsiteY258" fmla="*/ 480060 h 1063752"/>
              <a:gd name="connsiteX259" fmla="*/ 890015 w 1588007"/>
              <a:gd name="connsiteY259" fmla="*/ 479297 h 1063752"/>
              <a:gd name="connsiteX260" fmla="*/ 872489 w 1588007"/>
              <a:gd name="connsiteY260" fmla="*/ 529589 h 1063752"/>
              <a:gd name="connsiteX261" fmla="*/ 854202 w 1588007"/>
              <a:gd name="connsiteY261" fmla="*/ 602741 h 1063752"/>
              <a:gd name="connsiteX262" fmla="*/ 840485 w 1588007"/>
              <a:gd name="connsiteY262" fmla="*/ 613410 h 1063752"/>
              <a:gd name="connsiteX263" fmla="*/ 826769 w 1588007"/>
              <a:gd name="connsiteY263" fmla="*/ 603504 h 1063752"/>
              <a:gd name="connsiteX264" fmla="*/ 808481 w 1588007"/>
              <a:gd name="connsiteY264" fmla="*/ 542544 h 1063752"/>
              <a:gd name="connsiteX265" fmla="*/ 833627 w 1588007"/>
              <a:gd name="connsiteY265" fmla="*/ 546354 h 1063752"/>
              <a:gd name="connsiteX266" fmla="*/ 815339 w 1588007"/>
              <a:gd name="connsiteY266" fmla="*/ 573785 h 1063752"/>
              <a:gd name="connsiteX267" fmla="*/ 801623 w 1588007"/>
              <a:gd name="connsiteY267" fmla="*/ 579882 h 1063752"/>
              <a:gd name="connsiteX268" fmla="*/ 790193 w 1588007"/>
              <a:gd name="connsiteY268" fmla="*/ 569976 h 1063752"/>
              <a:gd name="connsiteX269" fmla="*/ 771905 w 1588007"/>
              <a:gd name="connsiteY269" fmla="*/ 505206 h 1063752"/>
              <a:gd name="connsiteX270" fmla="*/ 795527 w 1588007"/>
              <a:gd name="connsiteY270" fmla="*/ 511301 h 1063752"/>
              <a:gd name="connsiteX271" fmla="*/ 777239 w 1588007"/>
              <a:gd name="connsiteY271" fmla="*/ 530351 h 1063752"/>
              <a:gd name="connsiteX272" fmla="*/ 780288 w 1588007"/>
              <a:gd name="connsiteY272" fmla="*/ 525017 h 1063752"/>
              <a:gd name="connsiteX273" fmla="*/ 761238 w 1588007"/>
              <a:gd name="connsiteY273" fmla="*/ 581406 h 1063752"/>
              <a:gd name="connsiteX274" fmla="*/ 749807 w 1588007"/>
              <a:gd name="connsiteY274" fmla="*/ 590550 h 1063752"/>
              <a:gd name="connsiteX275" fmla="*/ 736091 w 1588007"/>
              <a:gd name="connsiteY275" fmla="*/ 584454 h 1063752"/>
              <a:gd name="connsiteX276" fmla="*/ 717803 w 1588007"/>
              <a:gd name="connsiteY276" fmla="*/ 555497 h 1063752"/>
              <a:gd name="connsiteX277" fmla="*/ 742950 w 1588007"/>
              <a:gd name="connsiteY277" fmla="*/ 552450 h 1063752"/>
              <a:gd name="connsiteX278" fmla="*/ 724662 w 1588007"/>
              <a:gd name="connsiteY278" fmla="*/ 605789 h 1063752"/>
              <a:gd name="connsiteX279" fmla="*/ 715517 w 1588007"/>
              <a:gd name="connsiteY279" fmla="*/ 614934 h 1063752"/>
              <a:gd name="connsiteX280" fmla="*/ 701802 w 1588007"/>
              <a:gd name="connsiteY280" fmla="*/ 611885 h 1063752"/>
              <a:gd name="connsiteX281" fmla="*/ 685038 w 1588007"/>
              <a:gd name="connsiteY281" fmla="*/ 595884 h 1063752"/>
              <a:gd name="connsiteX282" fmla="*/ 666750 w 1588007"/>
              <a:gd name="connsiteY282" fmla="*/ 582167 h 1063752"/>
              <a:gd name="connsiteX283" fmla="*/ 688847 w 1588007"/>
              <a:gd name="connsiteY283" fmla="*/ 574547 h 1063752"/>
              <a:gd name="connsiteX284" fmla="*/ 670559 w 1588007"/>
              <a:gd name="connsiteY284" fmla="*/ 643889 h 1063752"/>
              <a:gd name="connsiteX285" fmla="*/ 657605 w 1588007"/>
              <a:gd name="connsiteY285" fmla="*/ 653795 h 1063752"/>
              <a:gd name="connsiteX286" fmla="*/ 643889 w 1588007"/>
              <a:gd name="connsiteY286" fmla="*/ 645413 h 1063752"/>
              <a:gd name="connsiteX287" fmla="*/ 625602 w 1588007"/>
              <a:gd name="connsiteY287" fmla="*/ 600456 h 1063752"/>
              <a:gd name="connsiteX288" fmla="*/ 636269 w 1588007"/>
              <a:gd name="connsiteY288" fmla="*/ 608838 h 1063752"/>
              <a:gd name="connsiteX289" fmla="*/ 617219 w 1588007"/>
              <a:gd name="connsiteY289" fmla="*/ 605789 h 1063752"/>
              <a:gd name="connsiteX290" fmla="*/ 607314 w 1588007"/>
              <a:gd name="connsiteY290" fmla="*/ 598932 h 1063752"/>
              <a:gd name="connsiteX291" fmla="*/ 589026 w 1588007"/>
              <a:gd name="connsiteY291" fmla="*/ 564641 h 1063752"/>
              <a:gd name="connsiteX292" fmla="*/ 614933 w 1588007"/>
              <a:gd name="connsiteY292" fmla="*/ 560832 h 1063752"/>
              <a:gd name="connsiteX293" fmla="*/ 596645 w 1588007"/>
              <a:gd name="connsiteY293" fmla="*/ 647700 h 1063752"/>
              <a:gd name="connsiteX294" fmla="*/ 582929 w 1588007"/>
              <a:gd name="connsiteY294" fmla="*/ 658367 h 1063752"/>
              <a:gd name="connsiteX295" fmla="*/ 569214 w 1588007"/>
              <a:gd name="connsiteY295" fmla="*/ 647700 h 1063752"/>
              <a:gd name="connsiteX296" fmla="*/ 550926 w 1588007"/>
              <a:gd name="connsiteY296" fmla="*/ 572262 h 1063752"/>
              <a:gd name="connsiteX297" fmla="*/ 558545 w 1588007"/>
              <a:gd name="connsiteY297" fmla="*/ 582167 h 1063752"/>
              <a:gd name="connsiteX298" fmla="*/ 540257 w 1588007"/>
              <a:gd name="connsiteY298" fmla="*/ 573023 h 1063752"/>
              <a:gd name="connsiteX299" fmla="*/ 560069 w 1588007"/>
              <a:gd name="connsiteY299" fmla="*/ 563117 h 1063752"/>
              <a:gd name="connsiteX300" fmla="*/ 541781 w 1588007"/>
              <a:gd name="connsiteY300" fmla="*/ 637794 h 1063752"/>
              <a:gd name="connsiteX301" fmla="*/ 528827 w 1588007"/>
              <a:gd name="connsiteY301" fmla="*/ 648462 h 1063752"/>
              <a:gd name="connsiteX302" fmla="*/ 515111 w 1588007"/>
              <a:gd name="connsiteY302" fmla="*/ 640079 h 1063752"/>
              <a:gd name="connsiteX303" fmla="*/ 496823 w 1588007"/>
              <a:gd name="connsiteY303" fmla="*/ 597407 h 1063752"/>
              <a:gd name="connsiteX304" fmla="*/ 523493 w 1588007"/>
              <a:gd name="connsiteY304" fmla="*/ 595122 h 1063752"/>
              <a:gd name="connsiteX305" fmla="*/ 504443 w 1588007"/>
              <a:gd name="connsiteY305" fmla="*/ 689610 h 1063752"/>
              <a:gd name="connsiteX306" fmla="*/ 490727 w 1588007"/>
              <a:gd name="connsiteY306" fmla="*/ 700278 h 1063752"/>
              <a:gd name="connsiteX307" fmla="*/ 477011 w 1588007"/>
              <a:gd name="connsiteY307" fmla="*/ 690372 h 1063752"/>
              <a:gd name="connsiteX308" fmla="*/ 458723 w 1588007"/>
              <a:gd name="connsiteY308" fmla="*/ 619506 h 1063752"/>
              <a:gd name="connsiteX309" fmla="*/ 483869 w 1588007"/>
              <a:gd name="connsiteY309" fmla="*/ 624078 h 1063752"/>
              <a:gd name="connsiteX310" fmla="*/ 465581 w 1588007"/>
              <a:gd name="connsiteY310" fmla="*/ 647700 h 1063752"/>
              <a:gd name="connsiteX311" fmla="*/ 452627 w 1588007"/>
              <a:gd name="connsiteY311" fmla="*/ 653034 h 1063752"/>
              <a:gd name="connsiteX312" fmla="*/ 441959 w 1588007"/>
              <a:gd name="connsiteY312" fmla="*/ 646176 h 1063752"/>
              <a:gd name="connsiteX313" fmla="*/ 423671 w 1588007"/>
              <a:gd name="connsiteY313" fmla="*/ 612647 h 1063752"/>
              <a:gd name="connsiteX314" fmla="*/ 449579 w 1588007"/>
              <a:gd name="connsiteY314" fmla="*/ 608838 h 1063752"/>
              <a:gd name="connsiteX315" fmla="*/ 431291 w 1588007"/>
              <a:gd name="connsiteY315" fmla="*/ 693419 h 1063752"/>
              <a:gd name="connsiteX316" fmla="*/ 421385 w 1588007"/>
              <a:gd name="connsiteY316" fmla="*/ 704088 h 1063752"/>
              <a:gd name="connsiteX317" fmla="*/ 406907 w 1588007"/>
              <a:gd name="connsiteY317" fmla="*/ 699516 h 1063752"/>
              <a:gd name="connsiteX318" fmla="*/ 388619 w 1588007"/>
              <a:gd name="connsiteY318" fmla="*/ 678941 h 1063752"/>
              <a:gd name="connsiteX319" fmla="*/ 386333 w 1588007"/>
              <a:gd name="connsiteY319" fmla="*/ 675132 h 1063752"/>
              <a:gd name="connsiteX320" fmla="*/ 367283 w 1588007"/>
              <a:gd name="connsiteY320" fmla="*/ 633222 h 1063752"/>
              <a:gd name="connsiteX321" fmla="*/ 348995 w 1588007"/>
              <a:gd name="connsiteY321" fmla="*/ 580644 h 1063752"/>
              <a:gd name="connsiteX322" fmla="*/ 372617 w 1588007"/>
              <a:gd name="connsiteY322" fmla="*/ 585978 h 1063752"/>
              <a:gd name="connsiteX323" fmla="*/ 353567 w 1588007"/>
              <a:gd name="connsiteY323" fmla="*/ 605789 h 1063752"/>
              <a:gd name="connsiteX324" fmla="*/ 339852 w 1588007"/>
              <a:gd name="connsiteY324" fmla="*/ 609600 h 1063752"/>
              <a:gd name="connsiteX325" fmla="*/ 329945 w 1588007"/>
              <a:gd name="connsiteY325" fmla="*/ 598169 h 1063752"/>
              <a:gd name="connsiteX326" fmla="*/ 311657 w 1588007"/>
              <a:gd name="connsiteY326" fmla="*/ 489966 h 1063752"/>
              <a:gd name="connsiteX327" fmla="*/ 339089 w 1588007"/>
              <a:gd name="connsiteY327" fmla="*/ 489204 h 1063752"/>
              <a:gd name="connsiteX328" fmla="*/ 320802 w 1588007"/>
              <a:gd name="connsiteY328" fmla="*/ 633222 h 1063752"/>
              <a:gd name="connsiteX329" fmla="*/ 307847 w 1588007"/>
              <a:gd name="connsiteY329" fmla="*/ 645413 h 1063752"/>
              <a:gd name="connsiteX330" fmla="*/ 293369 w 1588007"/>
              <a:gd name="connsiteY330" fmla="*/ 635507 h 1063752"/>
              <a:gd name="connsiteX331" fmla="*/ 275081 w 1588007"/>
              <a:gd name="connsiteY331" fmla="*/ 564641 h 1063752"/>
              <a:gd name="connsiteX332" fmla="*/ 256793 w 1588007"/>
              <a:gd name="connsiteY332" fmla="*/ 476250 h 1063752"/>
              <a:gd name="connsiteX333" fmla="*/ 238505 w 1588007"/>
              <a:gd name="connsiteY333" fmla="*/ 416813 h 1063752"/>
              <a:gd name="connsiteX334" fmla="*/ 241553 w 1588007"/>
              <a:gd name="connsiteY334" fmla="*/ 422147 h 1063752"/>
              <a:gd name="connsiteX335" fmla="*/ 223265 w 1588007"/>
              <a:gd name="connsiteY335" fmla="*/ 401573 h 1063752"/>
              <a:gd name="connsiteX336" fmla="*/ 245364 w 1588007"/>
              <a:gd name="connsiteY336" fmla="*/ 400050 h 1063752"/>
              <a:gd name="connsiteX337" fmla="*/ 226314 w 1588007"/>
              <a:gd name="connsiteY337" fmla="*/ 428244 h 1063752"/>
              <a:gd name="connsiteX338" fmla="*/ 214883 w 1588007"/>
              <a:gd name="connsiteY338" fmla="*/ 434339 h 1063752"/>
              <a:gd name="connsiteX339" fmla="*/ 196595 w 1588007"/>
              <a:gd name="connsiteY339" fmla="*/ 434339 h 1063752"/>
              <a:gd name="connsiteX340" fmla="*/ 182879 w 1588007"/>
              <a:gd name="connsiteY340" fmla="*/ 422910 h 1063752"/>
              <a:gd name="connsiteX341" fmla="*/ 164591 w 1588007"/>
              <a:gd name="connsiteY341" fmla="*/ 313182 h 1063752"/>
              <a:gd name="connsiteX342" fmla="*/ 187452 w 1588007"/>
              <a:gd name="connsiteY342" fmla="*/ 321563 h 1063752"/>
              <a:gd name="connsiteX343" fmla="*/ 169164 w 1588007"/>
              <a:gd name="connsiteY343" fmla="*/ 337566 h 1063752"/>
              <a:gd name="connsiteX344" fmla="*/ 172211 w 1588007"/>
              <a:gd name="connsiteY344" fmla="*/ 333756 h 1063752"/>
              <a:gd name="connsiteX345" fmla="*/ 153923 w 1588007"/>
              <a:gd name="connsiteY345" fmla="*/ 365760 h 1063752"/>
              <a:gd name="connsiteX346" fmla="*/ 138683 w 1588007"/>
              <a:gd name="connsiteY346" fmla="*/ 372617 h 1063752"/>
              <a:gd name="connsiteX347" fmla="*/ 128015 w 1588007"/>
              <a:gd name="connsiteY347" fmla="*/ 360426 h 1063752"/>
              <a:gd name="connsiteX348" fmla="*/ 109727 w 1588007"/>
              <a:gd name="connsiteY348" fmla="*/ 161544 h 1063752"/>
              <a:gd name="connsiteX349" fmla="*/ 128777 w 1588007"/>
              <a:gd name="connsiteY349" fmla="*/ 172973 h 1063752"/>
              <a:gd name="connsiteX350" fmla="*/ 110489 w 1588007"/>
              <a:gd name="connsiteY350" fmla="*/ 180594 h 1063752"/>
              <a:gd name="connsiteX351" fmla="*/ 99059 w 1588007"/>
              <a:gd name="connsiteY351" fmla="*/ 180594 h 1063752"/>
              <a:gd name="connsiteX352" fmla="*/ 91439 w 1588007"/>
              <a:gd name="connsiteY352" fmla="*/ 171450 h 1063752"/>
              <a:gd name="connsiteX353" fmla="*/ 72389 w 1588007"/>
              <a:gd name="connsiteY353" fmla="*/ 102869 h 1063752"/>
              <a:gd name="connsiteX354" fmla="*/ 54102 w 1588007"/>
              <a:gd name="connsiteY354" fmla="*/ 17526 h 1063752"/>
              <a:gd name="connsiteX355" fmla="*/ 80771 w 1588007"/>
              <a:gd name="connsiteY355" fmla="*/ 19050 h 1063752"/>
              <a:gd name="connsiteX356" fmla="*/ 62483 w 1588007"/>
              <a:gd name="connsiteY356" fmla="*/ 73151 h 1063752"/>
              <a:gd name="connsiteX357" fmla="*/ 49529 w 1588007"/>
              <a:gd name="connsiteY357" fmla="*/ 82295 h 1063752"/>
              <a:gd name="connsiteX358" fmla="*/ 35814 w 1588007"/>
              <a:gd name="connsiteY358" fmla="*/ 73151 h 1063752"/>
              <a:gd name="connsiteX359" fmla="*/ 17526 w 1588007"/>
              <a:gd name="connsiteY359" fmla="*/ 20573 h 1063752"/>
              <a:gd name="connsiteX360" fmla="*/ 44195 w 1588007"/>
              <a:gd name="connsiteY360" fmla="*/ 21335 h 1063752"/>
              <a:gd name="connsiteX361" fmla="*/ 25907 w 1588007"/>
              <a:gd name="connsiteY361" fmla="*/ 65532 h 1063752"/>
              <a:gd name="connsiteX362" fmla="*/ 7619 w 1588007"/>
              <a:gd name="connsiteY362" fmla="*/ 73151 h 1063752"/>
              <a:gd name="connsiteX363" fmla="*/ 0 w 1588007"/>
              <a:gd name="connsiteY363" fmla="*/ 54863 h 10637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Lst>
            <a:rect l="l" t="t" r="r" b="b"/>
            <a:pathLst>
              <a:path w="1588007" h="1063752">
                <a:moveTo>
                  <a:pt x="0" y="54863"/>
                </a:moveTo>
                <a:lnTo>
                  <a:pt x="18288" y="10667"/>
                </a:lnTo>
                <a:cubicBezTo>
                  <a:pt x="20573" y="5333"/>
                  <a:pt x="25907" y="1523"/>
                  <a:pt x="32003" y="1523"/>
                </a:cubicBezTo>
                <a:cubicBezTo>
                  <a:pt x="37338" y="2285"/>
                  <a:pt x="42671" y="6095"/>
                  <a:pt x="44195" y="11429"/>
                </a:cubicBezTo>
                <a:lnTo>
                  <a:pt x="62483" y="64007"/>
                </a:lnTo>
                <a:lnTo>
                  <a:pt x="35814" y="64007"/>
                </a:lnTo>
                <a:lnTo>
                  <a:pt x="54102" y="9905"/>
                </a:lnTo>
                <a:cubicBezTo>
                  <a:pt x="56388" y="3810"/>
                  <a:pt x="62483" y="0"/>
                  <a:pt x="68579" y="0"/>
                </a:cubicBezTo>
                <a:cubicBezTo>
                  <a:pt x="74676" y="761"/>
                  <a:pt x="80009" y="5333"/>
                  <a:pt x="81533" y="11429"/>
                </a:cubicBezTo>
                <a:lnTo>
                  <a:pt x="99821" y="96773"/>
                </a:lnTo>
                <a:lnTo>
                  <a:pt x="118871" y="163829"/>
                </a:lnTo>
                <a:lnTo>
                  <a:pt x="99821" y="154685"/>
                </a:lnTo>
                <a:lnTo>
                  <a:pt x="118109" y="147066"/>
                </a:lnTo>
                <a:cubicBezTo>
                  <a:pt x="121919" y="145541"/>
                  <a:pt x="126491" y="145541"/>
                  <a:pt x="131064" y="147828"/>
                </a:cubicBezTo>
                <a:cubicBezTo>
                  <a:pt x="134873" y="150113"/>
                  <a:pt x="137159" y="153923"/>
                  <a:pt x="137159" y="158495"/>
                </a:cubicBezTo>
                <a:lnTo>
                  <a:pt x="155447" y="357378"/>
                </a:lnTo>
                <a:lnTo>
                  <a:pt x="129539" y="352044"/>
                </a:lnTo>
                <a:lnTo>
                  <a:pt x="147827" y="320039"/>
                </a:lnTo>
                <a:cubicBezTo>
                  <a:pt x="148589" y="318516"/>
                  <a:pt x="149352" y="316991"/>
                  <a:pt x="150876" y="316229"/>
                </a:cubicBezTo>
                <a:lnTo>
                  <a:pt x="169164" y="300228"/>
                </a:lnTo>
                <a:cubicBezTo>
                  <a:pt x="172973" y="297179"/>
                  <a:pt x="178307" y="295656"/>
                  <a:pt x="182879" y="297941"/>
                </a:cubicBezTo>
                <a:cubicBezTo>
                  <a:pt x="188214" y="299466"/>
                  <a:pt x="191261" y="303276"/>
                  <a:pt x="192023" y="308610"/>
                </a:cubicBezTo>
                <a:lnTo>
                  <a:pt x="210311" y="418338"/>
                </a:lnTo>
                <a:lnTo>
                  <a:pt x="196595" y="406145"/>
                </a:lnTo>
                <a:lnTo>
                  <a:pt x="214883" y="406145"/>
                </a:lnTo>
                <a:lnTo>
                  <a:pt x="203453" y="413004"/>
                </a:lnTo>
                <a:lnTo>
                  <a:pt x="222503" y="384810"/>
                </a:lnTo>
                <a:cubicBezTo>
                  <a:pt x="224789" y="381000"/>
                  <a:pt x="228600" y="378713"/>
                  <a:pt x="233171" y="378713"/>
                </a:cubicBezTo>
                <a:cubicBezTo>
                  <a:pt x="236981" y="377951"/>
                  <a:pt x="241553" y="379476"/>
                  <a:pt x="244602" y="383285"/>
                </a:cubicBezTo>
                <a:lnTo>
                  <a:pt x="262889" y="403860"/>
                </a:lnTo>
                <a:cubicBezTo>
                  <a:pt x="264414" y="405383"/>
                  <a:pt x="265176" y="406907"/>
                  <a:pt x="265938" y="409194"/>
                </a:cubicBezTo>
                <a:lnTo>
                  <a:pt x="284226" y="468629"/>
                </a:lnTo>
                <a:lnTo>
                  <a:pt x="302514" y="558545"/>
                </a:lnTo>
                <a:lnTo>
                  <a:pt x="320802" y="627888"/>
                </a:lnTo>
                <a:lnTo>
                  <a:pt x="293369" y="630173"/>
                </a:lnTo>
                <a:lnTo>
                  <a:pt x="311657" y="486156"/>
                </a:lnTo>
                <a:cubicBezTo>
                  <a:pt x="312419" y="479297"/>
                  <a:pt x="317753" y="473963"/>
                  <a:pt x="325373" y="473201"/>
                </a:cubicBezTo>
                <a:cubicBezTo>
                  <a:pt x="332231" y="473201"/>
                  <a:pt x="338327" y="478535"/>
                  <a:pt x="339089" y="485394"/>
                </a:cubicBezTo>
                <a:lnTo>
                  <a:pt x="357377" y="593597"/>
                </a:lnTo>
                <a:lnTo>
                  <a:pt x="333755" y="585978"/>
                </a:lnTo>
                <a:lnTo>
                  <a:pt x="352805" y="566166"/>
                </a:lnTo>
                <a:cubicBezTo>
                  <a:pt x="355853" y="563117"/>
                  <a:pt x="361188" y="561594"/>
                  <a:pt x="365759" y="562356"/>
                </a:cubicBezTo>
                <a:cubicBezTo>
                  <a:pt x="370331" y="563117"/>
                  <a:pt x="374141" y="566928"/>
                  <a:pt x="375665" y="571500"/>
                </a:cubicBezTo>
                <a:lnTo>
                  <a:pt x="393953" y="624078"/>
                </a:lnTo>
                <a:lnTo>
                  <a:pt x="412241" y="663701"/>
                </a:lnTo>
                <a:lnTo>
                  <a:pt x="409955" y="660654"/>
                </a:lnTo>
                <a:lnTo>
                  <a:pt x="428243" y="681228"/>
                </a:lnTo>
                <a:lnTo>
                  <a:pt x="403859" y="687323"/>
                </a:lnTo>
                <a:lnTo>
                  <a:pt x="422147" y="602741"/>
                </a:lnTo>
                <a:cubicBezTo>
                  <a:pt x="423671" y="597407"/>
                  <a:pt x="428243" y="592835"/>
                  <a:pt x="433577" y="592073"/>
                </a:cubicBezTo>
                <a:cubicBezTo>
                  <a:pt x="439673" y="591312"/>
                  <a:pt x="445769" y="593597"/>
                  <a:pt x="448055" y="598932"/>
                </a:cubicBezTo>
                <a:lnTo>
                  <a:pt x="466343" y="632460"/>
                </a:lnTo>
                <a:lnTo>
                  <a:pt x="442721" y="630935"/>
                </a:lnTo>
                <a:lnTo>
                  <a:pt x="461009" y="607313"/>
                </a:lnTo>
                <a:cubicBezTo>
                  <a:pt x="464819" y="602741"/>
                  <a:pt x="470153" y="600456"/>
                  <a:pt x="475488" y="601979"/>
                </a:cubicBezTo>
                <a:cubicBezTo>
                  <a:pt x="480821" y="602741"/>
                  <a:pt x="484631" y="607313"/>
                  <a:pt x="486155" y="611885"/>
                </a:cubicBezTo>
                <a:lnTo>
                  <a:pt x="504443" y="682751"/>
                </a:lnTo>
                <a:lnTo>
                  <a:pt x="477011" y="683513"/>
                </a:lnTo>
                <a:lnTo>
                  <a:pt x="496061" y="589026"/>
                </a:lnTo>
                <a:cubicBezTo>
                  <a:pt x="496823" y="582929"/>
                  <a:pt x="502157" y="578357"/>
                  <a:pt x="508253" y="578357"/>
                </a:cubicBezTo>
                <a:cubicBezTo>
                  <a:pt x="514350" y="577595"/>
                  <a:pt x="520445" y="580644"/>
                  <a:pt x="522731" y="586739"/>
                </a:cubicBezTo>
                <a:lnTo>
                  <a:pt x="541019" y="629412"/>
                </a:lnTo>
                <a:lnTo>
                  <a:pt x="514350" y="631697"/>
                </a:lnTo>
                <a:lnTo>
                  <a:pt x="532638" y="557022"/>
                </a:lnTo>
                <a:cubicBezTo>
                  <a:pt x="533400" y="552450"/>
                  <a:pt x="536447" y="549401"/>
                  <a:pt x="540257" y="547116"/>
                </a:cubicBezTo>
                <a:cubicBezTo>
                  <a:pt x="544067" y="545591"/>
                  <a:pt x="548639" y="545591"/>
                  <a:pt x="552450" y="547116"/>
                </a:cubicBezTo>
                <a:lnTo>
                  <a:pt x="570738" y="556260"/>
                </a:lnTo>
                <a:cubicBezTo>
                  <a:pt x="574547" y="558545"/>
                  <a:pt x="577595" y="561594"/>
                  <a:pt x="578357" y="566166"/>
                </a:cubicBezTo>
                <a:lnTo>
                  <a:pt x="596645" y="641604"/>
                </a:lnTo>
                <a:lnTo>
                  <a:pt x="569214" y="641604"/>
                </a:lnTo>
                <a:lnTo>
                  <a:pt x="587502" y="554735"/>
                </a:lnTo>
                <a:cubicBezTo>
                  <a:pt x="588264" y="549401"/>
                  <a:pt x="593597" y="544829"/>
                  <a:pt x="598931" y="544067"/>
                </a:cubicBezTo>
                <a:cubicBezTo>
                  <a:pt x="605027" y="543306"/>
                  <a:pt x="611123" y="545591"/>
                  <a:pt x="613409" y="550926"/>
                </a:cubicBezTo>
                <a:lnTo>
                  <a:pt x="631697" y="585216"/>
                </a:lnTo>
                <a:lnTo>
                  <a:pt x="621791" y="578357"/>
                </a:lnTo>
                <a:lnTo>
                  <a:pt x="640841" y="581406"/>
                </a:lnTo>
                <a:cubicBezTo>
                  <a:pt x="645414" y="582167"/>
                  <a:pt x="649985" y="585216"/>
                  <a:pt x="651509" y="589788"/>
                </a:cubicBezTo>
                <a:lnTo>
                  <a:pt x="669797" y="634745"/>
                </a:lnTo>
                <a:lnTo>
                  <a:pt x="643127" y="636269"/>
                </a:lnTo>
                <a:lnTo>
                  <a:pt x="661415" y="566928"/>
                </a:lnTo>
                <a:cubicBezTo>
                  <a:pt x="662939" y="562356"/>
                  <a:pt x="665988" y="559307"/>
                  <a:pt x="670559" y="557022"/>
                </a:cubicBezTo>
                <a:cubicBezTo>
                  <a:pt x="675131" y="555497"/>
                  <a:pt x="679703" y="556260"/>
                  <a:pt x="683514" y="559307"/>
                </a:cubicBezTo>
                <a:lnTo>
                  <a:pt x="701802" y="573023"/>
                </a:lnTo>
                <a:lnTo>
                  <a:pt x="720852" y="590550"/>
                </a:lnTo>
                <a:lnTo>
                  <a:pt x="697991" y="596645"/>
                </a:lnTo>
                <a:lnTo>
                  <a:pt x="716279" y="543306"/>
                </a:lnTo>
                <a:cubicBezTo>
                  <a:pt x="718565" y="537972"/>
                  <a:pt x="723138" y="534162"/>
                  <a:pt x="728471" y="534162"/>
                </a:cubicBezTo>
                <a:cubicBezTo>
                  <a:pt x="733805" y="533400"/>
                  <a:pt x="739139" y="535685"/>
                  <a:pt x="742188" y="540257"/>
                </a:cubicBezTo>
                <a:lnTo>
                  <a:pt x="760476" y="569213"/>
                </a:lnTo>
                <a:lnTo>
                  <a:pt x="734567" y="572262"/>
                </a:lnTo>
                <a:lnTo>
                  <a:pt x="753617" y="515873"/>
                </a:lnTo>
                <a:cubicBezTo>
                  <a:pt x="754379" y="513588"/>
                  <a:pt x="755903" y="512063"/>
                  <a:pt x="757427" y="510539"/>
                </a:cubicBezTo>
                <a:lnTo>
                  <a:pt x="775715" y="491489"/>
                </a:lnTo>
                <a:cubicBezTo>
                  <a:pt x="778764" y="487679"/>
                  <a:pt x="784097" y="486156"/>
                  <a:pt x="788669" y="487679"/>
                </a:cubicBezTo>
                <a:cubicBezTo>
                  <a:pt x="794003" y="489204"/>
                  <a:pt x="797814" y="493013"/>
                  <a:pt x="799338" y="497585"/>
                </a:cubicBezTo>
                <a:lnTo>
                  <a:pt x="817626" y="562356"/>
                </a:lnTo>
                <a:lnTo>
                  <a:pt x="792479" y="558545"/>
                </a:lnTo>
                <a:lnTo>
                  <a:pt x="810767" y="531113"/>
                </a:lnTo>
                <a:cubicBezTo>
                  <a:pt x="813815" y="526541"/>
                  <a:pt x="819150" y="524256"/>
                  <a:pt x="824483" y="525017"/>
                </a:cubicBezTo>
                <a:cubicBezTo>
                  <a:pt x="829817" y="525779"/>
                  <a:pt x="834389" y="529589"/>
                  <a:pt x="835914" y="534923"/>
                </a:cubicBezTo>
                <a:lnTo>
                  <a:pt x="854202" y="595884"/>
                </a:lnTo>
                <a:lnTo>
                  <a:pt x="826769" y="595884"/>
                </a:lnTo>
                <a:lnTo>
                  <a:pt x="845057" y="522732"/>
                </a:lnTo>
                <a:lnTo>
                  <a:pt x="864107" y="470154"/>
                </a:lnTo>
                <a:cubicBezTo>
                  <a:pt x="865631" y="464819"/>
                  <a:pt x="870965" y="461010"/>
                  <a:pt x="876300" y="460247"/>
                </a:cubicBezTo>
                <a:cubicBezTo>
                  <a:pt x="882395" y="460247"/>
                  <a:pt x="887729" y="464057"/>
                  <a:pt x="890015" y="469391"/>
                </a:cubicBezTo>
                <a:lnTo>
                  <a:pt x="909065" y="515111"/>
                </a:lnTo>
                <a:lnTo>
                  <a:pt x="886967" y="509778"/>
                </a:lnTo>
                <a:lnTo>
                  <a:pt x="905255" y="494538"/>
                </a:lnTo>
                <a:lnTo>
                  <a:pt x="901445" y="499110"/>
                </a:lnTo>
                <a:lnTo>
                  <a:pt x="919733" y="463295"/>
                </a:lnTo>
                <a:cubicBezTo>
                  <a:pt x="922019" y="458723"/>
                  <a:pt x="926591" y="455676"/>
                  <a:pt x="931164" y="455676"/>
                </a:cubicBezTo>
                <a:lnTo>
                  <a:pt x="949452" y="453389"/>
                </a:lnTo>
                <a:lnTo>
                  <a:pt x="938783" y="460247"/>
                </a:lnTo>
                <a:lnTo>
                  <a:pt x="957071" y="427482"/>
                </a:lnTo>
                <a:cubicBezTo>
                  <a:pt x="959357" y="422910"/>
                  <a:pt x="964691" y="419861"/>
                  <a:pt x="970026" y="420623"/>
                </a:cubicBezTo>
                <a:cubicBezTo>
                  <a:pt x="975359" y="420623"/>
                  <a:pt x="980693" y="424433"/>
                  <a:pt x="982217" y="429006"/>
                </a:cubicBezTo>
                <a:lnTo>
                  <a:pt x="1000505" y="475488"/>
                </a:lnTo>
                <a:lnTo>
                  <a:pt x="1018793" y="511301"/>
                </a:lnTo>
                <a:lnTo>
                  <a:pt x="992123" y="514350"/>
                </a:lnTo>
                <a:lnTo>
                  <a:pt x="1010412" y="432054"/>
                </a:lnTo>
                <a:cubicBezTo>
                  <a:pt x="1011173" y="426719"/>
                  <a:pt x="1015745" y="422910"/>
                  <a:pt x="1020317" y="421385"/>
                </a:cubicBezTo>
                <a:cubicBezTo>
                  <a:pt x="1025652" y="419861"/>
                  <a:pt x="1030985" y="421385"/>
                  <a:pt x="1034795" y="425957"/>
                </a:cubicBezTo>
                <a:lnTo>
                  <a:pt x="1053845" y="447294"/>
                </a:lnTo>
                <a:cubicBezTo>
                  <a:pt x="1055369" y="448817"/>
                  <a:pt x="1056131" y="451104"/>
                  <a:pt x="1056893" y="453389"/>
                </a:cubicBezTo>
                <a:lnTo>
                  <a:pt x="1075181" y="531113"/>
                </a:lnTo>
                <a:lnTo>
                  <a:pt x="1047750" y="531113"/>
                </a:lnTo>
                <a:lnTo>
                  <a:pt x="1066038" y="446532"/>
                </a:lnTo>
                <a:cubicBezTo>
                  <a:pt x="1066800" y="441960"/>
                  <a:pt x="1069847" y="438911"/>
                  <a:pt x="1073657" y="436626"/>
                </a:cubicBezTo>
                <a:cubicBezTo>
                  <a:pt x="1078229" y="435101"/>
                  <a:pt x="1082802" y="435101"/>
                  <a:pt x="1086612" y="437388"/>
                </a:cubicBezTo>
                <a:lnTo>
                  <a:pt x="1104900" y="447294"/>
                </a:lnTo>
                <a:lnTo>
                  <a:pt x="1092707" y="446532"/>
                </a:lnTo>
                <a:lnTo>
                  <a:pt x="1110995" y="439673"/>
                </a:lnTo>
                <a:cubicBezTo>
                  <a:pt x="1112519" y="438911"/>
                  <a:pt x="1113281" y="438911"/>
                  <a:pt x="1114805" y="438911"/>
                </a:cubicBezTo>
                <a:lnTo>
                  <a:pt x="1133093" y="436626"/>
                </a:lnTo>
                <a:cubicBezTo>
                  <a:pt x="1133855" y="435863"/>
                  <a:pt x="1134617" y="435863"/>
                  <a:pt x="1135379" y="435863"/>
                </a:cubicBezTo>
                <a:lnTo>
                  <a:pt x="1153667" y="436626"/>
                </a:lnTo>
                <a:cubicBezTo>
                  <a:pt x="1157477" y="437388"/>
                  <a:pt x="1161288" y="438911"/>
                  <a:pt x="1164335" y="442722"/>
                </a:cubicBezTo>
                <a:lnTo>
                  <a:pt x="1183385" y="467106"/>
                </a:lnTo>
                <a:lnTo>
                  <a:pt x="1160526" y="467867"/>
                </a:lnTo>
                <a:lnTo>
                  <a:pt x="1178814" y="441197"/>
                </a:lnTo>
                <a:cubicBezTo>
                  <a:pt x="1181862" y="436626"/>
                  <a:pt x="1187195" y="434339"/>
                  <a:pt x="1192529" y="435101"/>
                </a:cubicBezTo>
                <a:cubicBezTo>
                  <a:pt x="1197864" y="435863"/>
                  <a:pt x="1202435" y="439673"/>
                  <a:pt x="1203959" y="445007"/>
                </a:cubicBezTo>
                <a:lnTo>
                  <a:pt x="1222247" y="513588"/>
                </a:lnTo>
                <a:lnTo>
                  <a:pt x="1196339" y="510539"/>
                </a:lnTo>
                <a:lnTo>
                  <a:pt x="1214627" y="475488"/>
                </a:lnTo>
                <a:cubicBezTo>
                  <a:pt x="1217676" y="469391"/>
                  <a:pt x="1226057" y="466344"/>
                  <a:pt x="1232915" y="469391"/>
                </a:cubicBezTo>
                <a:lnTo>
                  <a:pt x="1251203" y="477773"/>
                </a:lnTo>
                <a:cubicBezTo>
                  <a:pt x="1253489" y="479297"/>
                  <a:pt x="1255014" y="480822"/>
                  <a:pt x="1256538" y="483107"/>
                </a:cubicBezTo>
                <a:lnTo>
                  <a:pt x="1293114" y="537972"/>
                </a:lnTo>
                <a:cubicBezTo>
                  <a:pt x="1293876" y="538734"/>
                  <a:pt x="1294638" y="540257"/>
                  <a:pt x="1295400" y="541782"/>
                </a:cubicBezTo>
                <a:lnTo>
                  <a:pt x="1314450" y="605789"/>
                </a:lnTo>
                <a:lnTo>
                  <a:pt x="1311402" y="600456"/>
                </a:lnTo>
                <a:lnTo>
                  <a:pt x="1329689" y="623316"/>
                </a:lnTo>
                <a:lnTo>
                  <a:pt x="1347977" y="643889"/>
                </a:lnTo>
                <a:lnTo>
                  <a:pt x="1341881" y="640079"/>
                </a:lnTo>
                <a:lnTo>
                  <a:pt x="1360169" y="646938"/>
                </a:lnTo>
                <a:cubicBezTo>
                  <a:pt x="1363217" y="647700"/>
                  <a:pt x="1365503" y="649223"/>
                  <a:pt x="1367027" y="651510"/>
                </a:cubicBezTo>
                <a:lnTo>
                  <a:pt x="1385315" y="676656"/>
                </a:lnTo>
                <a:cubicBezTo>
                  <a:pt x="1386839" y="678941"/>
                  <a:pt x="1387602" y="680466"/>
                  <a:pt x="1387602" y="682751"/>
                </a:cubicBezTo>
                <a:lnTo>
                  <a:pt x="1405889" y="808482"/>
                </a:lnTo>
                <a:lnTo>
                  <a:pt x="1379219" y="806195"/>
                </a:lnTo>
                <a:lnTo>
                  <a:pt x="1397507" y="755141"/>
                </a:lnTo>
                <a:cubicBezTo>
                  <a:pt x="1399031" y="749807"/>
                  <a:pt x="1403603" y="745997"/>
                  <a:pt x="1408938" y="745997"/>
                </a:cubicBezTo>
                <a:cubicBezTo>
                  <a:pt x="1414271" y="745235"/>
                  <a:pt x="1419605" y="747522"/>
                  <a:pt x="1422653" y="752094"/>
                </a:cubicBezTo>
                <a:lnTo>
                  <a:pt x="1440941" y="781812"/>
                </a:lnTo>
                <a:cubicBezTo>
                  <a:pt x="1441703" y="784097"/>
                  <a:pt x="1442465" y="785622"/>
                  <a:pt x="1442465" y="787907"/>
                </a:cubicBezTo>
                <a:lnTo>
                  <a:pt x="1461515" y="943356"/>
                </a:lnTo>
                <a:lnTo>
                  <a:pt x="1434083" y="941832"/>
                </a:lnTo>
                <a:lnTo>
                  <a:pt x="1452371" y="856488"/>
                </a:lnTo>
                <a:cubicBezTo>
                  <a:pt x="1453133" y="851916"/>
                  <a:pt x="1456943" y="847344"/>
                  <a:pt x="1462277" y="845819"/>
                </a:cubicBezTo>
                <a:cubicBezTo>
                  <a:pt x="1466850" y="844295"/>
                  <a:pt x="1472183" y="845819"/>
                  <a:pt x="1475993" y="849629"/>
                </a:cubicBezTo>
                <a:lnTo>
                  <a:pt x="1494281" y="867156"/>
                </a:lnTo>
                <a:lnTo>
                  <a:pt x="1513331" y="889254"/>
                </a:lnTo>
                <a:cubicBezTo>
                  <a:pt x="1514093" y="890778"/>
                  <a:pt x="1514855" y="891539"/>
                  <a:pt x="1515617" y="893063"/>
                </a:cubicBezTo>
                <a:lnTo>
                  <a:pt x="1533905" y="941069"/>
                </a:lnTo>
                <a:lnTo>
                  <a:pt x="1552955" y="1011935"/>
                </a:lnTo>
                <a:lnTo>
                  <a:pt x="1546097" y="1003554"/>
                </a:lnTo>
                <a:lnTo>
                  <a:pt x="1564385" y="1013460"/>
                </a:lnTo>
                <a:cubicBezTo>
                  <a:pt x="1565909" y="1014222"/>
                  <a:pt x="1567433" y="1015745"/>
                  <a:pt x="1568957" y="1017269"/>
                </a:cubicBezTo>
                <a:lnTo>
                  <a:pt x="1588007" y="1043939"/>
                </a:lnTo>
                <a:cubicBezTo>
                  <a:pt x="1592579" y="1050797"/>
                  <a:pt x="1591055" y="1059179"/>
                  <a:pt x="1584959" y="1063751"/>
                </a:cubicBezTo>
                <a:cubicBezTo>
                  <a:pt x="1578102" y="1068324"/>
                  <a:pt x="1569719" y="1066800"/>
                  <a:pt x="1565147" y="1060704"/>
                </a:cubicBezTo>
                <a:lnTo>
                  <a:pt x="1546097" y="1034034"/>
                </a:lnTo>
                <a:lnTo>
                  <a:pt x="1550669" y="1037844"/>
                </a:lnTo>
                <a:lnTo>
                  <a:pt x="1532381" y="1027938"/>
                </a:lnTo>
                <a:cubicBezTo>
                  <a:pt x="1529333" y="1026413"/>
                  <a:pt x="1526285" y="1023366"/>
                  <a:pt x="1525524" y="1019556"/>
                </a:cubicBezTo>
                <a:lnTo>
                  <a:pt x="1507997" y="951738"/>
                </a:lnTo>
                <a:lnTo>
                  <a:pt x="1489709" y="903732"/>
                </a:lnTo>
                <a:lnTo>
                  <a:pt x="1491995" y="907541"/>
                </a:lnTo>
                <a:lnTo>
                  <a:pt x="1474469" y="886967"/>
                </a:lnTo>
                <a:lnTo>
                  <a:pt x="1456181" y="869441"/>
                </a:lnTo>
                <a:lnTo>
                  <a:pt x="1479803" y="862584"/>
                </a:lnTo>
                <a:lnTo>
                  <a:pt x="1461515" y="947928"/>
                </a:lnTo>
                <a:cubicBezTo>
                  <a:pt x="1459991" y="954785"/>
                  <a:pt x="1453895" y="959357"/>
                  <a:pt x="1447038" y="958595"/>
                </a:cubicBezTo>
                <a:cubicBezTo>
                  <a:pt x="1440179" y="958595"/>
                  <a:pt x="1434845" y="953262"/>
                  <a:pt x="1434083" y="946404"/>
                </a:cubicBezTo>
                <a:lnTo>
                  <a:pt x="1415033" y="790956"/>
                </a:lnTo>
                <a:lnTo>
                  <a:pt x="1416557" y="797051"/>
                </a:lnTo>
                <a:lnTo>
                  <a:pt x="1398269" y="767334"/>
                </a:lnTo>
                <a:lnTo>
                  <a:pt x="1423415" y="764285"/>
                </a:lnTo>
                <a:lnTo>
                  <a:pt x="1405127" y="815339"/>
                </a:lnTo>
                <a:cubicBezTo>
                  <a:pt x="1403603" y="821435"/>
                  <a:pt x="1397507" y="825245"/>
                  <a:pt x="1390650" y="824484"/>
                </a:cubicBezTo>
                <a:cubicBezTo>
                  <a:pt x="1384553" y="824484"/>
                  <a:pt x="1379219" y="819150"/>
                  <a:pt x="1378457" y="813054"/>
                </a:cubicBezTo>
                <a:lnTo>
                  <a:pt x="1360169" y="687323"/>
                </a:lnTo>
                <a:lnTo>
                  <a:pt x="1362455" y="693419"/>
                </a:lnTo>
                <a:lnTo>
                  <a:pt x="1344167" y="668273"/>
                </a:lnTo>
                <a:lnTo>
                  <a:pt x="1350264" y="672845"/>
                </a:lnTo>
                <a:lnTo>
                  <a:pt x="1331976" y="665988"/>
                </a:lnTo>
                <a:cubicBezTo>
                  <a:pt x="1330452" y="665226"/>
                  <a:pt x="1328165" y="664463"/>
                  <a:pt x="1326641" y="662178"/>
                </a:cubicBezTo>
                <a:lnTo>
                  <a:pt x="1308353" y="641604"/>
                </a:lnTo>
                <a:lnTo>
                  <a:pt x="1290065" y="618744"/>
                </a:lnTo>
                <a:cubicBezTo>
                  <a:pt x="1288541" y="617219"/>
                  <a:pt x="1287779" y="615695"/>
                  <a:pt x="1287017" y="613410"/>
                </a:cubicBezTo>
                <a:lnTo>
                  <a:pt x="1267967" y="549401"/>
                </a:lnTo>
                <a:lnTo>
                  <a:pt x="1270253" y="553212"/>
                </a:lnTo>
                <a:lnTo>
                  <a:pt x="1233677" y="498347"/>
                </a:lnTo>
                <a:lnTo>
                  <a:pt x="1239012" y="503682"/>
                </a:lnTo>
                <a:lnTo>
                  <a:pt x="1220724" y="495300"/>
                </a:lnTo>
                <a:lnTo>
                  <a:pt x="1239012" y="489204"/>
                </a:lnTo>
                <a:lnTo>
                  <a:pt x="1220724" y="524256"/>
                </a:lnTo>
                <a:cubicBezTo>
                  <a:pt x="1218438" y="528828"/>
                  <a:pt x="1213103" y="531876"/>
                  <a:pt x="1207007" y="531113"/>
                </a:cubicBezTo>
                <a:cubicBezTo>
                  <a:pt x="1200912" y="531113"/>
                  <a:pt x="1196339" y="526541"/>
                  <a:pt x="1194815" y="521207"/>
                </a:cubicBezTo>
                <a:lnTo>
                  <a:pt x="1176527" y="452628"/>
                </a:lnTo>
                <a:lnTo>
                  <a:pt x="1201674" y="456438"/>
                </a:lnTo>
                <a:lnTo>
                  <a:pt x="1183385" y="483107"/>
                </a:lnTo>
                <a:cubicBezTo>
                  <a:pt x="1181100" y="486917"/>
                  <a:pt x="1176527" y="489204"/>
                  <a:pt x="1172717" y="489204"/>
                </a:cubicBezTo>
                <a:cubicBezTo>
                  <a:pt x="1168145" y="489966"/>
                  <a:pt x="1163574" y="487679"/>
                  <a:pt x="1160526" y="483869"/>
                </a:cubicBezTo>
                <a:lnTo>
                  <a:pt x="1141476" y="459485"/>
                </a:lnTo>
                <a:lnTo>
                  <a:pt x="1152143" y="464819"/>
                </a:lnTo>
                <a:lnTo>
                  <a:pt x="1133855" y="464057"/>
                </a:lnTo>
                <a:lnTo>
                  <a:pt x="1136141" y="464057"/>
                </a:lnTo>
                <a:lnTo>
                  <a:pt x="1117853" y="466344"/>
                </a:lnTo>
                <a:lnTo>
                  <a:pt x="1120902" y="465582"/>
                </a:lnTo>
                <a:lnTo>
                  <a:pt x="1102614" y="472439"/>
                </a:lnTo>
                <a:cubicBezTo>
                  <a:pt x="1098803" y="473963"/>
                  <a:pt x="1094993" y="473963"/>
                  <a:pt x="1091183" y="471678"/>
                </a:cubicBezTo>
                <a:lnTo>
                  <a:pt x="1072895" y="461772"/>
                </a:lnTo>
                <a:lnTo>
                  <a:pt x="1093469" y="452628"/>
                </a:lnTo>
                <a:lnTo>
                  <a:pt x="1075181" y="537210"/>
                </a:lnTo>
                <a:cubicBezTo>
                  <a:pt x="1073657" y="543306"/>
                  <a:pt x="1068324" y="547878"/>
                  <a:pt x="1061465" y="547878"/>
                </a:cubicBezTo>
                <a:cubicBezTo>
                  <a:pt x="1054607" y="548639"/>
                  <a:pt x="1049274" y="544067"/>
                  <a:pt x="1047750" y="537210"/>
                </a:cubicBezTo>
                <a:lnTo>
                  <a:pt x="1029462" y="459485"/>
                </a:lnTo>
                <a:lnTo>
                  <a:pt x="1032509" y="465582"/>
                </a:lnTo>
                <a:lnTo>
                  <a:pt x="1013459" y="444245"/>
                </a:lnTo>
                <a:lnTo>
                  <a:pt x="1037843" y="438150"/>
                </a:lnTo>
                <a:lnTo>
                  <a:pt x="1019555" y="520445"/>
                </a:lnTo>
                <a:cubicBezTo>
                  <a:pt x="1018031" y="526541"/>
                  <a:pt x="1013459" y="530351"/>
                  <a:pt x="1007364" y="531113"/>
                </a:cubicBezTo>
                <a:cubicBezTo>
                  <a:pt x="1001267" y="531876"/>
                  <a:pt x="995933" y="528828"/>
                  <a:pt x="992885" y="523494"/>
                </a:cubicBezTo>
                <a:lnTo>
                  <a:pt x="974597" y="486156"/>
                </a:lnTo>
                <a:lnTo>
                  <a:pt x="956309" y="439673"/>
                </a:lnTo>
                <a:lnTo>
                  <a:pt x="981455" y="441197"/>
                </a:lnTo>
                <a:lnTo>
                  <a:pt x="963167" y="473963"/>
                </a:lnTo>
                <a:cubicBezTo>
                  <a:pt x="960881" y="477773"/>
                  <a:pt x="957071" y="480822"/>
                  <a:pt x="952500" y="480822"/>
                </a:cubicBezTo>
                <a:lnTo>
                  <a:pt x="934212" y="483107"/>
                </a:lnTo>
                <a:lnTo>
                  <a:pt x="944879" y="475488"/>
                </a:lnTo>
                <a:lnTo>
                  <a:pt x="926591" y="511301"/>
                </a:lnTo>
                <a:cubicBezTo>
                  <a:pt x="925829" y="513588"/>
                  <a:pt x="925067" y="515111"/>
                  <a:pt x="923543" y="515873"/>
                </a:cubicBezTo>
                <a:lnTo>
                  <a:pt x="905255" y="531113"/>
                </a:lnTo>
                <a:cubicBezTo>
                  <a:pt x="901445" y="534162"/>
                  <a:pt x="896873" y="534923"/>
                  <a:pt x="893064" y="534162"/>
                </a:cubicBezTo>
                <a:cubicBezTo>
                  <a:pt x="888491" y="533400"/>
                  <a:pt x="884681" y="530351"/>
                  <a:pt x="883157" y="525779"/>
                </a:cubicBezTo>
                <a:lnTo>
                  <a:pt x="864107" y="480060"/>
                </a:lnTo>
                <a:lnTo>
                  <a:pt x="890015" y="479297"/>
                </a:lnTo>
                <a:lnTo>
                  <a:pt x="872489" y="529589"/>
                </a:lnTo>
                <a:lnTo>
                  <a:pt x="854202" y="602741"/>
                </a:lnTo>
                <a:cubicBezTo>
                  <a:pt x="852677" y="609600"/>
                  <a:pt x="847343" y="613410"/>
                  <a:pt x="840485" y="613410"/>
                </a:cubicBezTo>
                <a:cubicBezTo>
                  <a:pt x="834389" y="614172"/>
                  <a:pt x="829055" y="609600"/>
                  <a:pt x="826769" y="603504"/>
                </a:cubicBezTo>
                <a:lnTo>
                  <a:pt x="808481" y="542544"/>
                </a:lnTo>
                <a:lnTo>
                  <a:pt x="833627" y="546354"/>
                </a:lnTo>
                <a:lnTo>
                  <a:pt x="815339" y="573785"/>
                </a:lnTo>
                <a:cubicBezTo>
                  <a:pt x="812291" y="578357"/>
                  <a:pt x="806957" y="580644"/>
                  <a:pt x="801623" y="579882"/>
                </a:cubicBezTo>
                <a:cubicBezTo>
                  <a:pt x="796289" y="579119"/>
                  <a:pt x="791717" y="575310"/>
                  <a:pt x="790193" y="569976"/>
                </a:cubicBezTo>
                <a:lnTo>
                  <a:pt x="771905" y="505206"/>
                </a:lnTo>
                <a:lnTo>
                  <a:pt x="795527" y="511301"/>
                </a:lnTo>
                <a:lnTo>
                  <a:pt x="777239" y="530351"/>
                </a:lnTo>
                <a:lnTo>
                  <a:pt x="780288" y="525017"/>
                </a:lnTo>
                <a:lnTo>
                  <a:pt x="761238" y="581406"/>
                </a:lnTo>
                <a:cubicBezTo>
                  <a:pt x="759714" y="586739"/>
                  <a:pt x="755141" y="589788"/>
                  <a:pt x="749807" y="590550"/>
                </a:cubicBezTo>
                <a:cubicBezTo>
                  <a:pt x="744473" y="591312"/>
                  <a:pt x="739139" y="589026"/>
                  <a:pt x="736091" y="584454"/>
                </a:cubicBezTo>
                <a:lnTo>
                  <a:pt x="717803" y="555497"/>
                </a:lnTo>
                <a:lnTo>
                  <a:pt x="742950" y="552450"/>
                </a:lnTo>
                <a:lnTo>
                  <a:pt x="724662" y="605789"/>
                </a:lnTo>
                <a:cubicBezTo>
                  <a:pt x="723138" y="610362"/>
                  <a:pt x="720089" y="613410"/>
                  <a:pt x="715517" y="614934"/>
                </a:cubicBezTo>
                <a:cubicBezTo>
                  <a:pt x="710183" y="615695"/>
                  <a:pt x="705612" y="614934"/>
                  <a:pt x="701802" y="611885"/>
                </a:cubicBezTo>
                <a:lnTo>
                  <a:pt x="685038" y="595884"/>
                </a:lnTo>
                <a:lnTo>
                  <a:pt x="666750" y="582167"/>
                </a:lnTo>
                <a:lnTo>
                  <a:pt x="688847" y="574547"/>
                </a:lnTo>
                <a:lnTo>
                  <a:pt x="670559" y="643889"/>
                </a:lnTo>
                <a:cubicBezTo>
                  <a:pt x="669035" y="649223"/>
                  <a:pt x="663702" y="653795"/>
                  <a:pt x="657605" y="653795"/>
                </a:cubicBezTo>
                <a:cubicBezTo>
                  <a:pt x="651509" y="654557"/>
                  <a:pt x="646176" y="650747"/>
                  <a:pt x="643889" y="645413"/>
                </a:cubicBezTo>
                <a:lnTo>
                  <a:pt x="625602" y="600456"/>
                </a:lnTo>
                <a:lnTo>
                  <a:pt x="636269" y="608838"/>
                </a:lnTo>
                <a:lnTo>
                  <a:pt x="617219" y="605789"/>
                </a:lnTo>
                <a:cubicBezTo>
                  <a:pt x="612647" y="605028"/>
                  <a:pt x="608838" y="602741"/>
                  <a:pt x="607314" y="598932"/>
                </a:cubicBezTo>
                <a:lnTo>
                  <a:pt x="589026" y="564641"/>
                </a:lnTo>
                <a:lnTo>
                  <a:pt x="614933" y="560832"/>
                </a:lnTo>
                <a:lnTo>
                  <a:pt x="596645" y="647700"/>
                </a:lnTo>
                <a:cubicBezTo>
                  <a:pt x="595121" y="653795"/>
                  <a:pt x="589788" y="658367"/>
                  <a:pt x="582929" y="658367"/>
                </a:cubicBezTo>
                <a:cubicBezTo>
                  <a:pt x="576833" y="659129"/>
                  <a:pt x="570738" y="654557"/>
                  <a:pt x="569214" y="647700"/>
                </a:cubicBezTo>
                <a:lnTo>
                  <a:pt x="550926" y="572262"/>
                </a:lnTo>
                <a:lnTo>
                  <a:pt x="558545" y="582167"/>
                </a:lnTo>
                <a:lnTo>
                  <a:pt x="540257" y="573023"/>
                </a:lnTo>
                <a:lnTo>
                  <a:pt x="560069" y="563117"/>
                </a:lnTo>
                <a:lnTo>
                  <a:pt x="541781" y="637794"/>
                </a:lnTo>
                <a:cubicBezTo>
                  <a:pt x="540257" y="643889"/>
                  <a:pt x="534923" y="648462"/>
                  <a:pt x="528827" y="648462"/>
                </a:cubicBezTo>
                <a:cubicBezTo>
                  <a:pt x="523493" y="649223"/>
                  <a:pt x="517397" y="646176"/>
                  <a:pt x="515111" y="640079"/>
                </a:cubicBezTo>
                <a:lnTo>
                  <a:pt x="496823" y="597407"/>
                </a:lnTo>
                <a:lnTo>
                  <a:pt x="523493" y="595122"/>
                </a:lnTo>
                <a:lnTo>
                  <a:pt x="504443" y="689610"/>
                </a:lnTo>
                <a:cubicBezTo>
                  <a:pt x="502919" y="695706"/>
                  <a:pt x="497585" y="700278"/>
                  <a:pt x="490727" y="700278"/>
                </a:cubicBezTo>
                <a:cubicBezTo>
                  <a:pt x="484631" y="701039"/>
                  <a:pt x="478535" y="696467"/>
                  <a:pt x="477011" y="690372"/>
                </a:cubicBezTo>
                <a:lnTo>
                  <a:pt x="458723" y="619506"/>
                </a:lnTo>
                <a:lnTo>
                  <a:pt x="483869" y="624078"/>
                </a:lnTo>
                <a:lnTo>
                  <a:pt x="465581" y="647700"/>
                </a:lnTo>
                <a:cubicBezTo>
                  <a:pt x="462533" y="651510"/>
                  <a:pt x="457961" y="653795"/>
                  <a:pt x="452627" y="653034"/>
                </a:cubicBezTo>
                <a:cubicBezTo>
                  <a:pt x="448055" y="653034"/>
                  <a:pt x="444245" y="649985"/>
                  <a:pt x="441959" y="646176"/>
                </a:cubicBezTo>
                <a:lnTo>
                  <a:pt x="423671" y="612647"/>
                </a:lnTo>
                <a:lnTo>
                  <a:pt x="449579" y="608838"/>
                </a:lnTo>
                <a:lnTo>
                  <a:pt x="431291" y="693419"/>
                </a:lnTo>
                <a:cubicBezTo>
                  <a:pt x="430529" y="698754"/>
                  <a:pt x="425957" y="702563"/>
                  <a:pt x="421385" y="704088"/>
                </a:cubicBezTo>
                <a:cubicBezTo>
                  <a:pt x="416052" y="705612"/>
                  <a:pt x="410717" y="703326"/>
                  <a:pt x="406907" y="699516"/>
                </a:cubicBezTo>
                <a:lnTo>
                  <a:pt x="388619" y="678941"/>
                </a:lnTo>
                <a:cubicBezTo>
                  <a:pt x="387857" y="678179"/>
                  <a:pt x="387095" y="676656"/>
                  <a:pt x="386333" y="675132"/>
                </a:cubicBezTo>
                <a:lnTo>
                  <a:pt x="367283" y="633222"/>
                </a:lnTo>
                <a:lnTo>
                  <a:pt x="348995" y="580644"/>
                </a:lnTo>
                <a:lnTo>
                  <a:pt x="372617" y="585978"/>
                </a:lnTo>
                <a:lnTo>
                  <a:pt x="353567" y="605789"/>
                </a:lnTo>
                <a:cubicBezTo>
                  <a:pt x="349757" y="609600"/>
                  <a:pt x="344423" y="611123"/>
                  <a:pt x="339852" y="609600"/>
                </a:cubicBezTo>
                <a:cubicBezTo>
                  <a:pt x="334517" y="608076"/>
                  <a:pt x="330707" y="603504"/>
                  <a:pt x="329945" y="598169"/>
                </a:cubicBezTo>
                <a:lnTo>
                  <a:pt x="311657" y="489966"/>
                </a:lnTo>
                <a:lnTo>
                  <a:pt x="339089" y="489204"/>
                </a:lnTo>
                <a:lnTo>
                  <a:pt x="320802" y="633222"/>
                </a:lnTo>
                <a:cubicBezTo>
                  <a:pt x="320039" y="640079"/>
                  <a:pt x="314705" y="645413"/>
                  <a:pt x="307847" y="645413"/>
                </a:cubicBezTo>
                <a:cubicBezTo>
                  <a:pt x="300989" y="646176"/>
                  <a:pt x="294893" y="641604"/>
                  <a:pt x="293369" y="635507"/>
                </a:cubicBezTo>
                <a:lnTo>
                  <a:pt x="275081" y="564641"/>
                </a:lnTo>
                <a:lnTo>
                  <a:pt x="256793" y="476250"/>
                </a:lnTo>
                <a:lnTo>
                  <a:pt x="238505" y="416813"/>
                </a:lnTo>
                <a:lnTo>
                  <a:pt x="241553" y="422147"/>
                </a:lnTo>
                <a:lnTo>
                  <a:pt x="223265" y="401573"/>
                </a:lnTo>
                <a:lnTo>
                  <a:pt x="245364" y="400050"/>
                </a:lnTo>
                <a:lnTo>
                  <a:pt x="226314" y="428244"/>
                </a:lnTo>
                <a:cubicBezTo>
                  <a:pt x="224027" y="432054"/>
                  <a:pt x="219455" y="434339"/>
                  <a:pt x="214883" y="434339"/>
                </a:cubicBezTo>
                <a:lnTo>
                  <a:pt x="196595" y="434339"/>
                </a:lnTo>
                <a:cubicBezTo>
                  <a:pt x="189738" y="434339"/>
                  <a:pt x="183641" y="429767"/>
                  <a:pt x="182879" y="422910"/>
                </a:cubicBezTo>
                <a:lnTo>
                  <a:pt x="164591" y="313182"/>
                </a:lnTo>
                <a:lnTo>
                  <a:pt x="187452" y="321563"/>
                </a:lnTo>
                <a:lnTo>
                  <a:pt x="169164" y="337566"/>
                </a:lnTo>
                <a:lnTo>
                  <a:pt x="172211" y="333756"/>
                </a:lnTo>
                <a:lnTo>
                  <a:pt x="153923" y="365760"/>
                </a:lnTo>
                <a:cubicBezTo>
                  <a:pt x="150876" y="371094"/>
                  <a:pt x="144779" y="374141"/>
                  <a:pt x="138683" y="372617"/>
                </a:cubicBezTo>
                <a:cubicBezTo>
                  <a:pt x="132588" y="371094"/>
                  <a:pt x="128015" y="366522"/>
                  <a:pt x="128015" y="360426"/>
                </a:cubicBezTo>
                <a:lnTo>
                  <a:pt x="109727" y="161544"/>
                </a:lnTo>
                <a:lnTo>
                  <a:pt x="128777" y="172973"/>
                </a:lnTo>
                <a:lnTo>
                  <a:pt x="110489" y="180594"/>
                </a:lnTo>
                <a:cubicBezTo>
                  <a:pt x="106679" y="182117"/>
                  <a:pt x="102869" y="182117"/>
                  <a:pt x="99059" y="180594"/>
                </a:cubicBezTo>
                <a:cubicBezTo>
                  <a:pt x="95250" y="178307"/>
                  <a:pt x="92964" y="175260"/>
                  <a:pt x="91439" y="171450"/>
                </a:cubicBezTo>
                <a:lnTo>
                  <a:pt x="72389" y="102869"/>
                </a:lnTo>
                <a:lnTo>
                  <a:pt x="54102" y="17526"/>
                </a:lnTo>
                <a:lnTo>
                  <a:pt x="80771" y="19050"/>
                </a:lnTo>
                <a:lnTo>
                  <a:pt x="62483" y="73151"/>
                </a:lnTo>
                <a:cubicBezTo>
                  <a:pt x="60959" y="78485"/>
                  <a:pt x="55626" y="82295"/>
                  <a:pt x="49529" y="82295"/>
                </a:cubicBezTo>
                <a:cubicBezTo>
                  <a:pt x="43433" y="83057"/>
                  <a:pt x="38100" y="79247"/>
                  <a:pt x="35814" y="73151"/>
                </a:cubicBezTo>
                <a:lnTo>
                  <a:pt x="17526" y="20573"/>
                </a:lnTo>
                <a:lnTo>
                  <a:pt x="44195" y="21335"/>
                </a:lnTo>
                <a:lnTo>
                  <a:pt x="25907" y="65532"/>
                </a:lnTo>
                <a:cubicBezTo>
                  <a:pt x="22859" y="72389"/>
                  <a:pt x="14477" y="76200"/>
                  <a:pt x="7619" y="73151"/>
                </a:cubicBezTo>
                <a:cubicBezTo>
                  <a:pt x="0" y="70104"/>
                  <a:pt x="-3047" y="61722"/>
                  <a:pt x="0" y="54863"/>
                </a:cubicBezTo>
              </a:path>
            </a:pathLst>
          </a:custGeom>
          <a:solidFill>
            <a:srgbClr val="4C8EC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56" tIns="40078" rIns="80156" bIns="40078" anchor="ctr"/>
          <a:lstStyle/>
          <a:p>
            <a:pPr algn="ctr">
              <a:defRPr/>
            </a:pPr>
            <a:endParaRPr lang="zh-CN" altLang="en-US"/>
          </a:p>
        </p:txBody>
      </p:sp>
      <p:sp>
        <p:nvSpPr>
          <p:cNvPr id="1288" name="Freeform 3"/>
          <p:cNvSpPr/>
          <p:nvPr/>
        </p:nvSpPr>
        <p:spPr>
          <a:xfrm>
            <a:off x="755650" y="5013325"/>
            <a:ext cx="7585075" cy="22225"/>
          </a:xfrm>
          <a:custGeom>
            <a:avLst/>
            <a:gdLst>
              <a:gd name="connsiteX0" fmla="*/ 0 w 8869680"/>
              <a:gd name="connsiteY0" fmla="*/ 12572 h 25146"/>
              <a:gd name="connsiteX1" fmla="*/ 8869680 w 8869680"/>
              <a:gd name="connsiteY1" fmla="*/ 12572 h 25146"/>
            </a:gdLst>
            <a:ahLst/>
            <a:cxnLst>
              <a:cxn ang="0">
                <a:pos x="connsiteX0" y="connsiteY0"/>
              </a:cxn>
              <a:cxn ang="1">
                <a:pos x="connsiteX1" y="connsiteY1"/>
              </a:cxn>
            </a:cxnLst>
            <a:rect l="l" t="t" r="r" b="b"/>
            <a:pathLst>
              <a:path w="8869680" h="25146">
                <a:moveTo>
                  <a:pt x="0" y="12572"/>
                </a:moveTo>
                <a:lnTo>
                  <a:pt x="8869680" y="12572"/>
                </a:lnTo>
              </a:path>
            </a:pathLst>
          </a:custGeom>
          <a:ln w="127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sp>
        <p:nvSpPr>
          <p:cNvPr id="1289" name="Freeform 3"/>
          <p:cNvSpPr/>
          <p:nvPr/>
        </p:nvSpPr>
        <p:spPr>
          <a:xfrm>
            <a:off x="755650" y="5013325"/>
            <a:ext cx="7585075" cy="22225"/>
          </a:xfrm>
          <a:custGeom>
            <a:avLst/>
            <a:gdLst>
              <a:gd name="connsiteX0" fmla="*/ 0 w 8869680"/>
              <a:gd name="connsiteY0" fmla="*/ 12572 h 25146"/>
              <a:gd name="connsiteX1" fmla="*/ 8869680 w 8869680"/>
              <a:gd name="connsiteY1" fmla="*/ 12572 h 25146"/>
            </a:gdLst>
            <a:ahLst/>
            <a:cxnLst>
              <a:cxn ang="0">
                <a:pos x="connsiteX0" y="connsiteY0"/>
              </a:cxn>
              <a:cxn ang="1">
                <a:pos x="connsiteX1" y="connsiteY1"/>
              </a:cxn>
            </a:cxnLst>
            <a:rect l="l" t="t" r="r" b="b"/>
            <a:pathLst>
              <a:path w="8869680" h="25146">
                <a:moveTo>
                  <a:pt x="0" y="12572"/>
                </a:moveTo>
                <a:lnTo>
                  <a:pt x="8869680" y="12572"/>
                </a:lnTo>
              </a:path>
            </a:pathLst>
          </a:custGeom>
          <a:ln w="12700">
            <a:solidFill>
              <a:srgbClr val="4FA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56" tIns="40078" rIns="80156" bIns="40078" anchor="ctr"/>
          <a:lstStyle/>
          <a:p>
            <a:pPr algn="ctr">
              <a:defRPr/>
            </a:pPr>
            <a:endParaRPr lang="zh-CN" altLang="en-US"/>
          </a:p>
        </p:txBody>
      </p:sp>
      <p:pic>
        <p:nvPicPr>
          <p:cNvPr id="70948" name="Picture 3"/>
          <p:cNvPicPr>
            <a:picLocks noChangeAspect="1" noChangeArrowheads="1"/>
          </p:cNvPicPr>
          <p:nvPr/>
        </p:nvPicPr>
        <p:blipFill>
          <a:blip r:embed="rId2" cstate="print"/>
          <a:srcRect/>
          <a:stretch>
            <a:fillRect/>
          </a:stretch>
        </p:blipFill>
        <p:spPr bwMode="auto">
          <a:xfrm>
            <a:off x="3840163" y="2506663"/>
            <a:ext cx="3182937" cy="1809750"/>
          </a:xfrm>
          <a:prstGeom prst="rect">
            <a:avLst/>
          </a:prstGeom>
          <a:noFill/>
          <a:ln w="9525">
            <a:noFill/>
            <a:miter lim="800000"/>
            <a:headEnd/>
            <a:tailEnd/>
          </a:ln>
        </p:spPr>
      </p:pic>
      <p:sp>
        <p:nvSpPr>
          <p:cNvPr id="70949" name="TextBox 1"/>
          <p:cNvSpPr txBox="1">
            <a:spLocks noChangeArrowheads="1"/>
          </p:cNvSpPr>
          <p:nvPr/>
        </p:nvSpPr>
        <p:spPr bwMode="auto">
          <a:xfrm rot="-5400000">
            <a:off x="3721100"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0:03</a:t>
            </a:r>
          </a:p>
        </p:txBody>
      </p:sp>
      <p:sp>
        <p:nvSpPr>
          <p:cNvPr id="70950" name="TextBox 1"/>
          <p:cNvSpPr txBox="1">
            <a:spLocks noChangeArrowheads="1"/>
          </p:cNvSpPr>
          <p:nvPr/>
        </p:nvSpPr>
        <p:spPr bwMode="auto">
          <a:xfrm rot="-5400000">
            <a:off x="3884613"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0:54</a:t>
            </a:r>
          </a:p>
        </p:txBody>
      </p:sp>
      <p:sp>
        <p:nvSpPr>
          <p:cNvPr id="70951" name="TextBox 1"/>
          <p:cNvSpPr txBox="1">
            <a:spLocks noChangeArrowheads="1"/>
          </p:cNvSpPr>
          <p:nvPr/>
        </p:nvSpPr>
        <p:spPr bwMode="auto">
          <a:xfrm rot="-5400000">
            <a:off x="4037013"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1:44</a:t>
            </a:r>
          </a:p>
        </p:txBody>
      </p:sp>
      <p:sp>
        <p:nvSpPr>
          <p:cNvPr id="70952" name="TextBox 1"/>
          <p:cNvSpPr txBox="1">
            <a:spLocks noChangeArrowheads="1"/>
          </p:cNvSpPr>
          <p:nvPr/>
        </p:nvSpPr>
        <p:spPr bwMode="auto">
          <a:xfrm rot="-5400000">
            <a:off x="4198938"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2:34</a:t>
            </a:r>
          </a:p>
        </p:txBody>
      </p:sp>
      <p:sp>
        <p:nvSpPr>
          <p:cNvPr id="70953" name="TextBox 1"/>
          <p:cNvSpPr txBox="1">
            <a:spLocks noChangeArrowheads="1"/>
          </p:cNvSpPr>
          <p:nvPr/>
        </p:nvSpPr>
        <p:spPr bwMode="auto">
          <a:xfrm rot="-5400000">
            <a:off x="4351338"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3:24</a:t>
            </a:r>
          </a:p>
        </p:txBody>
      </p:sp>
      <p:sp>
        <p:nvSpPr>
          <p:cNvPr id="70954" name="TextBox 1"/>
          <p:cNvSpPr txBox="1">
            <a:spLocks noChangeArrowheads="1"/>
          </p:cNvSpPr>
          <p:nvPr/>
        </p:nvSpPr>
        <p:spPr bwMode="auto">
          <a:xfrm rot="-5400000">
            <a:off x="4514850"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4:15</a:t>
            </a:r>
          </a:p>
        </p:txBody>
      </p:sp>
      <p:sp>
        <p:nvSpPr>
          <p:cNvPr id="70955" name="TextBox 1"/>
          <p:cNvSpPr txBox="1">
            <a:spLocks noChangeArrowheads="1"/>
          </p:cNvSpPr>
          <p:nvPr/>
        </p:nvSpPr>
        <p:spPr bwMode="auto">
          <a:xfrm rot="-5400000">
            <a:off x="4666456" y="4425157"/>
            <a:ext cx="24923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5:05</a:t>
            </a:r>
          </a:p>
        </p:txBody>
      </p:sp>
      <p:sp>
        <p:nvSpPr>
          <p:cNvPr id="70956" name="TextBox 1"/>
          <p:cNvSpPr txBox="1">
            <a:spLocks noChangeArrowheads="1"/>
          </p:cNvSpPr>
          <p:nvPr/>
        </p:nvSpPr>
        <p:spPr bwMode="auto">
          <a:xfrm rot="-5400000">
            <a:off x="4829175"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5:55</a:t>
            </a:r>
          </a:p>
        </p:txBody>
      </p:sp>
      <p:sp>
        <p:nvSpPr>
          <p:cNvPr id="70957" name="TextBox 1"/>
          <p:cNvSpPr txBox="1">
            <a:spLocks noChangeArrowheads="1"/>
          </p:cNvSpPr>
          <p:nvPr/>
        </p:nvSpPr>
        <p:spPr bwMode="auto">
          <a:xfrm rot="-5400000">
            <a:off x="4981575"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6:45</a:t>
            </a:r>
          </a:p>
        </p:txBody>
      </p:sp>
      <p:sp>
        <p:nvSpPr>
          <p:cNvPr id="70958" name="TextBox 1"/>
          <p:cNvSpPr txBox="1">
            <a:spLocks noChangeArrowheads="1"/>
          </p:cNvSpPr>
          <p:nvPr/>
        </p:nvSpPr>
        <p:spPr bwMode="auto">
          <a:xfrm rot="-5400000">
            <a:off x="5144294" y="4425157"/>
            <a:ext cx="24923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7:35</a:t>
            </a:r>
          </a:p>
        </p:txBody>
      </p:sp>
      <p:sp>
        <p:nvSpPr>
          <p:cNvPr id="70959" name="TextBox 1"/>
          <p:cNvSpPr txBox="1">
            <a:spLocks noChangeArrowheads="1"/>
          </p:cNvSpPr>
          <p:nvPr/>
        </p:nvSpPr>
        <p:spPr bwMode="auto">
          <a:xfrm rot="-5400000">
            <a:off x="5295900" y="4424363"/>
            <a:ext cx="24923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8:25</a:t>
            </a:r>
          </a:p>
        </p:txBody>
      </p:sp>
      <p:sp>
        <p:nvSpPr>
          <p:cNvPr id="70960" name="TextBox 1"/>
          <p:cNvSpPr txBox="1">
            <a:spLocks noChangeArrowheads="1"/>
          </p:cNvSpPr>
          <p:nvPr/>
        </p:nvSpPr>
        <p:spPr bwMode="auto">
          <a:xfrm rot="-5400000">
            <a:off x="5459413" y="4424363"/>
            <a:ext cx="24923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9:15</a:t>
            </a:r>
          </a:p>
        </p:txBody>
      </p:sp>
      <p:sp>
        <p:nvSpPr>
          <p:cNvPr id="70961" name="TextBox 1"/>
          <p:cNvSpPr txBox="1">
            <a:spLocks noChangeArrowheads="1"/>
          </p:cNvSpPr>
          <p:nvPr/>
        </p:nvSpPr>
        <p:spPr bwMode="auto">
          <a:xfrm rot="-5400000">
            <a:off x="5582444" y="4460082"/>
            <a:ext cx="30638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10:05</a:t>
            </a:r>
          </a:p>
        </p:txBody>
      </p:sp>
      <p:sp>
        <p:nvSpPr>
          <p:cNvPr id="70962" name="TextBox 1"/>
          <p:cNvSpPr txBox="1">
            <a:spLocks noChangeArrowheads="1"/>
          </p:cNvSpPr>
          <p:nvPr/>
        </p:nvSpPr>
        <p:spPr bwMode="auto">
          <a:xfrm rot="-5400000">
            <a:off x="5734050"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10:55</a:t>
            </a:r>
          </a:p>
        </p:txBody>
      </p:sp>
      <p:sp>
        <p:nvSpPr>
          <p:cNvPr id="70963" name="TextBox 1"/>
          <p:cNvSpPr txBox="1">
            <a:spLocks noChangeArrowheads="1"/>
          </p:cNvSpPr>
          <p:nvPr/>
        </p:nvSpPr>
        <p:spPr bwMode="auto">
          <a:xfrm rot="-5400000">
            <a:off x="5901532" y="4460081"/>
            <a:ext cx="298450"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11:45</a:t>
            </a:r>
          </a:p>
        </p:txBody>
      </p:sp>
      <p:sp>
        <p:nvSpPr>
          <p:cNvPr id="70964" name="TextBox 1"/>
          <p:cNvSpPr txBox="1">
            <a:spLocks noChangeArrowheads="1"/>
          </p:cNvSpPr>
          <p:nvPr/>
        </p:nvSpPr>
        <p:spPr bwMode="auto">
          <a:xfrm rot="-5400000">
            <a:off x="6049963"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12:37</a:t>
            </a:r>
          </a:p>
        </p:txBody>
      </p:sp>
      <p:sp>
        <p:nvSpPr>
          <p:cNvPr id="70965" name="TextBox 1"/>
          <p:cNvSpPr txBox="1">
            <a:spLocks noChangeArrowheads="1"/>
          </p:cNvSpPr>
          <p:nvPr/>
        </p:nvSpPr>
        <p:spPr bwMode="auto">
          <a:xfrm rot="-5400000">
            <a:off x="6211888"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13:27</a:t>
            </a:r>
          </a:p>
        </p:txBody>
      </p:sp>
      <p:sp>
        <p:nvSpPr>
          <p:cNvPr id="70966" name="TextBox 1"/>
          <p:cNvSpPr txBox="1">
            <a:spLocks noChangeArrowheads="1"/>
          </p:cNvSpPr>
          <p:nvPr/>
        </p:nvSpPr>
        <p:spPr bwMode="auto">
          <a:xfrm rot="-5400000">
            <a:off x="6364288"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14:18</a:t>
            </a:r>
          </a:p>
        </p:txBody>
      </p:sp>
      <p:sp>
        <p:nvSpPr>
          <p:cNvPr id="70967" name="TextBox 1"/>
          <p:cNvSpPr txBox="1">
            <a:spLocks noChangeArrowheads="1"/>
          </p:cNvSpPr>
          <p:nvPr/>
        </p:nvSpPr>
        <p:spPr bwMode="auto">
          <a:xfrm rot="-5400000">
            <a:off x="6527800"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15:09</a:t>
            </a:r>
          </a:p>
        </p:txBody>
      </p:sp>
      <p:sp>
        <p:nvSpPr>
          <p:cNvPr id="70968" name="TextBox 1"/>
          <p:cNvSpPr txBox="1">
            <a:spLocks noChangeArrowheads="1"/>
          </p:cNvSpPr>
          <p:nvPr/>
        </p:nvSpPr>
        <p:spPr bwMode="auto">
          <a:xfrm rot="-5400000">
            <a:off x="6679406" y="4460082"/>
            <a:ext cx="30638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15:59</a:t>
            </a:r>
          </a:p>
        </p:txBody>
      </p:sp>
      <p:sp>
        <p:nvSpPr>
          <p:cNvPr id="70969" name="TextBox 1"/>
          <p:cNvSpPr txBox="1">
            <a:spLocks noChangeArrowheads="1"/>
          </p:cNvSpPr>
          <p:nvPr/>
        </p:nvSpPr>
        <p:spPr bwMode="auto">
          <a:xfrm rot="-5400000">
            <a:off x="6842125"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16:49</a:t>
            </a:r>
          </a:p>
        </p:txBody>
      </p:sp>
      <p:sp>
        <p:nvSpPr>
          <p:cNvPr id="70970" name="TextBox 1"/>
          <p:cNvSpPr txBox="1">
            <a:spLocks noChangeArrowheads="1"/>
          </p:cNvSpPr>
          <p:nvPr/>
        </p:nvSpPr>
        <p:spPr bwMode="auto">
          <a:xfrm rot="-5400000">
            <a:off x="6994525"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17:40</a:t>
            </a:r>
          </a:p>
        </p:txBody>
      </p:sp>
      <p:sp>
        <p:nvSpPr>
          <p:cNvPr id="70971" name="TextBox 1"/>
          <p:cNvSpPr txBox="1">
            <a:spLocks noChangeArrowheads="1"/>
          </p:cNvSpPr>
          <p:nvPr/>
        </p:nvSpPr>
        <p:spPr bwMode="auto">
          <a:xfrm rot="-5400000">
            <a:off x="7157244" y="4460082"/>
            <a:ext cx="306387" cy="184150"/>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18:30</a:t>
            </a:r>
          </a:p>
        </p:txBody>
      </p:sp>
      <p:sp>
        <p:nvSpPr>
          <p:cNvPr id="70972" name="TextBox 1"/>
          <p:cNvSpPr txBox="1">
            <a:spLocks noChangeArrowheads="1"/>
          </p:cNvSpPr>
          <p:nvPr/>
        </p:nvSpPr>
        <p:spPr bwMode="auto">
          <a:xfrm rot="-5400000">
            <a:off x="7308850"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19:20</a:t>
            </a:r>
          </a:p>
        </p:txBody>
      </p:sp>
      <p:sp>
        <p:nvSpPr>
          <p:cNvPr id="70973" name="TextBox 1"/>
          <p:cNvSpPr txBox="1">
            <a:spLocks noChangeArrowheads="1"/>
          </p:cNvSpPr>
          <p:nvPr/>
        </p:nvSpPr>
        <p:spPr bwMode="auto">
          <a:xfrm rot="-5400000">
            <a:off x="7472363"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20:10</a:t>
            </a:r>
          </a:p>
        </p:txBody>
      </p:sp>
      <p:sp>
        <p:nvSpPr>
          <p:cNvPr id="70974" name="TextBox 1"/>
          <p:cNvSpPr txBox="1">
            <a:spLocks noChangeArrowheads="1"/>
          </p:cNvSpPr>
          <p:nvPr/>
        </p:nvSpPr>
        <p:spPr bwMode="auto">
          <a:xfrm rot="-5400000">
            <a:off x="7624763"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21:00</a:t>
            </a:r>
          </a:p>
        </p:txBody>
      </p:sp>
      <p:sp>
        <p:nvSpPr>
          <p:cNvPr id="70975" name="TextBox 1"/>
          <p:cNvSpPr txBox="1">
            <a:spLocks noChangeArrowheads="1"/>
          </p:cNvSpPr>
          <p:nvPr/>
        </p:nvSpPr>
        <p:spPr bwMode="auto">
          <a:xfrm rot="-5400000">
            <a:off x="7786688"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21:50</a:t>
            </a:r>
          </a:p>
        </p:txBody>
      </p:sp>
      <p:sp>
        <p:nvSpPr>
          <p:cNvPr id="70976" name="TextBox 1"/>
          <p:cNvSpPr txBox="1">
            <a:spLocks noChangeArrowheads="1"/>
          </p:cNvSpPr>
          <p:nvPr/>
        </p:nvSpPr>
        <p:spPr bwMode="auto">
          <a:xfrm rot="-5400000">
            <a:off x="7939088" y="4459288"/>
            <a:ext cx="306387" cy="185737"/>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22:40</a:t>
            </a:r>
          </a:p>
        </p:txBody>
      </p:sp>
      <p:sp>
        <p:nvSpPr>
          <p:cNvPr id="70977" name="TextBox 1"/>
          <p:cNvSpPr txBox="1">
            <a:spLocks noChangeArrowheads="1"/>
          </p:cNvSpPr>
          <p:nvPr/>
        </p:nvSpPr>
        <p:spPr bwMode="auto">
          <a:xfrm rot="-5400000">
            <a:off x="8102600" y="4459288"/>
            <a:ext cx="306387" cy="185738"/>
          </a:xfrm>
          <a:prstGeom prst="rect">
            <a:avLst/>
          </a:prstGeom>
          <a:noFill/>
          <a:ln w="9525">
            <a:noFill/>
            <a:miter lim="800000"/>
            <a:headEnd/>
            <a:tailEnd/>
          </a:ln>
        </p:spPr>
        <p:txBody>
          <a:bodyPr wrap="none" lIns="0" tIns="0" rIns="0" bIns="40078">
            <a:spAutoFit/>
          </a:bodyPr>
          <a:lstStyle/>
          <a:p>
            <a:pPr>
              <a:lnSpc>
                <a:spcPts val="1138"/>
              </a:lnSpc>
            </a:pPr>
            <a:r>
              <a:rPr lang="en-US" altLang="zh-CN" sz="900">
                <a:solidFill>
                  <a:srgbClr val="000000"/>
                </a:solidFill>
                <a:latin typeface="Times New Roman" pitchFamily="18" charset="0"/>
                <a:cs typeface="Times New Roman" pitchFamily="18" charset="0"/>
              </a:rPr>
              <a:t>23:31</a:t>
            </a:r>
          </a:p>
        </p:txBody>
      </p:sp>
      <p:sp>
        <p:nvSpPr>
          <p:cNvPr id="70978" name="TextBox 1"/>
          <p:cNvSpPr txBox="1">
            <a:spLocks noChangeArrowheads="1"/>
          </p:cNvSpPr>
          <p:nvPr/>
        </p:nvSpPr>
        <p:spPr bwMode="auto">
          <a:xfrm>
            <a:off x="1042988" y="6210300"/>
            <a:ext cx="101600" cy="139700"/>
          </a:xfrm>
          <a:prstGeom prst="rect">
            <a:avLst/>
          </a:prstGeom>
          <a:noFill/>
          <a:ln w="9525">
            <a:noFill/>
            <a:miter lim="800000"/>
            <a:headEnd/>
            <a:tailEnd/>
          </a:ln>
        </p:spPr>
        <p:txBody>
          <a:bodyPr wrap="none" lIns="0" tIns="0" rIns="0" bIns="40078">
            <a:spAutoFit/>
          </a:bodyPr>
          <a:lstStyle/>
          <a:p>
            <a:pPr>
              <a:lnSpc>
                <a:spcPts val="788"/>
              </a:lnSpc>
            </a:pPr>
            <a:r>
              <a:rPr lang="en-US" altLang="zh-CN" sz="600">
                <a:solidFill>
                  <a:srgbClr val="7E7E7E"/>
                </a:solidFill>
                <a:latin typeface="Times New Roman" pitchFamily="18" charset="0"/>
                <a:cs typeface="Times New Roman" pitchFamily="18" charset="0"/>
              </a:rPr>
              <a:t>13</a:t>
            </a:r>
          </a:p>
        </p:txBody>
      </p:sp>
      <p:sp>
        <p:nvSpPr>
          <p:cNvPr id="1320" name="TextBox 1"/>
          <p:cNvSpPr txBox="1"/>
          <p:nvPr/>
        </p:nvSpPr>
        <p:spPr>
          <a:xfrm>
            <a:off x="490916" y="2298799"/>
            <a:ext cx="5870197" cy="1500869"/>
          </a:xfrm>
          <a:prstGeom prst="rect">
            <a:avLst/>
          </a:prstGeom>
          <a:noFill/>
        </p:spPr>
        <p:txBody>
          <a:bodyPr wrap="none" lIns="0" tIns="0" rIns="0" bIns="40078">
            <a:spAutoFit/>
          </a:bodyPr>
          <a:lstStyle/>
          <a:p>
            <a:pPr>
              <a:lnSpc>
                <a:spcPts val="2104"/>
              </a:lnSpc>
              <a:tabLst>
                <a:tab pos="22266" algn="l"/>
                <a:tab pos="267188" algn="l"/>
              </a:tabLst>
              <a:defRPr/>
            </a:pPr>
            <a:r>
              <a:rPr lang="en-US" altLang="zh-CN" sz="2400" i="0" dirty="0">
                <a:latin typeface="宋体"/>
                <a:ea typeface="宋体"/>
                <a:cs typeface="宋体"/>
              </a:rPr>
              <a:t>	</a:t>
            </a:r>
            <a:r>
              <a:rPr lang="en-US" altLang="zh-CN" sz="2400" i="0" dirty="0">
                <a:solidFill>
                  <a:srgbClr val="7A7A79"/>
                </a:solidFill>
                <a:latin typeface="宋体"/>
                <a:ea typeface="宋体"/>
                <a:cs typeface="宋体"/>
              </a:rPr>
              <a:t>指标计算：1亿</a:t>
            </a:r>
            <a:r>
              <a:rPr lang="en-US" altLang="zh-CN" sz="2400" i="0" dirty="0">
                <a:latin typeface="宋体"/>
                <a:ea typeface="宋体"/>
                <a:cs typeface="宋体"/>
              </a:rPr>
              <a:t> </a:t>
            </a:r>
            <a:r>
              <a:rPr lang="en-US" altLang="zh-CN" sz="2400" i="0" dirty="0">
                <a:solidFill>
                  <a:srgbClr val="7A7A79"/>
                </a:solidFill>
                <a:latin typeface="宋体"/>
                <a:ea typeface="宋体"/>
                <a:cs typeface="宋体"/>
              </a:rPr>
              <a:t></a:t>
            </a:r>
            <a:r>
              <a:rPr lang="en-US" altLang="zh-CN" sz="2400" i="0" dirty="0">
                <a:latin typeface="宋体"/>
                <a:ea typeface="宋体"/>
                <a:cs typeface="宋体"/>
              </a:rPr>
              <a:t> </a:t>
            </a:r>
            <a:r>
              <a:rPr lang="en-US" altLang="zh-CN" sz="2400" i="0" dirty="0">
                <a:solidFill>
                  <a:srgbClr val="7A7A79"/>
                </a:solidFill>
                <a:latin typeface="宋体"/>
                <a:ea typeface="宋体"/>
                <a:cs typeface="宋体"/>
              </a:rPr>
              <a:t>1000TPS</a:t>
            </a:r>
            <a:r>
              <a:rPr lang="zh-CN" altLang="en-US" sz="2400" i="0" dirty="0">
                <a:solidFill>
                  <a:srgbClr val="7A7A79"/>
                </a:solidFill>
                <a:latin typeface="宋体"/>
                <a:ea typeface="宋体"/>
                <a:cs typeface="宋体"/>
              </a:rPr>
              <a:t>（系统吞吐量）</a:t>
            </a:r>
            <a:endParaRPr lang="en-US" altLang="zh-CN" sz="2400" i="0" dirty="0">
              <a:latin typeface="宋体"/>
              <a:ea typeface="宋体"/>
              <a:cs typeface="宋体"/>
            </a:endParaRPr>
          </a:p>
          <a:p>
            <a:pPr>
              <a:lnSpc>
                <a:spcPts val="877"/>
              </a:lnSpc>
              <a:defRPr/>
            </a:pPr>
            <a:endParaRPr lang="en-US" altLang="zh-CN" sz="2400" i="0" dirty="0">
              <a:latin typeface="宋体"/>
              <a:ea typeface="宋体"/>
              <a:cs typeface="宋体"/>
            </a:endParaRPr>
          </a:p>
          <a:p>
            <a:pPr>
              <a:lnSpc>
                <a:spcPts val="877"/>
              </a:lnSpc>
              <a:defRPr/>
            </a:pPr>
            <a:endParaRPr lang="en-US" altLang="zh-CN" sz="2400" i="0" dirty="0">
              <a:latin typeface="宋体"/>
              <a:ea typeface="宋体"/>
              <a:cs typeface="宋体"/>
            </a:endParaRPr>
          </a:p>
          <a:p>
            <a:pPr marL="457200" indent="-457200">
              <a:lnSpc>
                <a:spcPct val="130000"/>
              </a:lnSpc>
              <a:buFont typeface="Wingdings" charset="2"/>
              <a:buAutoNum type="circleNumWdBlackPlain"/>
              <a:tabLst>
                <a:tab pos="22266" algn="l"/>
                <a:tab pos="267188" algn="l"/>
              </a:tabLst>
              <a:defRPr/>
            </a:pPr>
            <a:r>
              <a:rPr lang="en-US" altLang="zh-CN" sz="2400" i="0" dirty="0">
                <a:solidFill>
                  <a:srgbClr val="000000"/>
                </a:solidFill>
                <a:latin typeface="宋体"/>
                <a:ea typeface="宋体"/>
                <a:cs typeface="宋体"/>
              </a:rPr>
              <a:t>历史数据分析</a:t>
            </a:r>
            <a:endParaRPr lang="en-US" altLang="zh-CN" sz="2400" i="0" dirty="0">
              <a:latin typeface="宋体"/>
              <a:ea typeface="宋体"/>
              <a:cs typeface="宋体"/>
            </a:endParaRPr>
          </a:p>
          <a:p>
            <a:pPr marL="457200" indent="-457200">
              <a:lnSpc>
                <a:spcPct val="130000"/>
              </a:lnSpc>
              <a:buFont typeface="Wingdings" charset="2"/>
              <a:buAutoNum type="circleNumWdBlackPlain"/>
              <a:tabLst>
                <a:tab pos="22266" algn="l"/>
                <a:tab pos="267188" algn="l"/>
              </a:tabLst>
              <a:defRPr/>
            </a:pPr>
            <a:r>
              <a:rPr lang="en-US" altLang="zh-CN" sz="2400" i="0" dirty="0" err="1">
                <a:solidFill>
                  <a:srgbClr val="000000"/>
                </a:solidFill>
                <a:latin typeface="宋体"/>
                <a:ea typeface="宋体"/>
                <a:cs typeface="宋体"/>
              </a:rPr>
              <a:t>业务部门调研</a:t>
            </a:r>
            <a:endParaRPr lang="en-US" altLang="zh-CN" sz="2400" i="0" dirty="0">
              <a:latin typeface="宋体"/>
              <a:ea typeface="宋体"/>
              <a:cs typeface="宋体"/>
            </a:endParaRPr>
          </a:p>
        </p:txBody>
      </p:sp>
      <p:sp>
        <p:nvSpPr>
          <p:cNvPr id="70980" name="TextBox 1"/>
          <p:cNvSpPr txBox="1">
            <a:spLocks noChangeArrowheads="1"/>
          </p:cNvSpPr>
          <p:nvPr/>
        </p:nvSpPr>
        <p:spPr bwMode="auto">
          <a:xfrm>
            <a:off x="944563" y="5357813"/>
            <a:ext cx="4468812" cy="330200"/>
          </a:xfrm>
          <a:prstGeom prst="rect">
            <a:avLst/>
          </a:prstGeom>
          <a:noFill/>
          <a:ln w="9525">
            <a:noFill/>
            <a:miter lim="800000"/>
            <a:headEnd/>
            <a:tailEnd/>
          </a:ln>
        </p:spPr>
        <p:txBody>
          <a:bodyPr wrap="none" lIns="0" tIns="0" rIns="0" bIns="40078">
            <a:spAutoFit/>
          </a:bodyPr>
          <a:lstStyle/>
          <a:p>
            <a:pPr>
              <a:lnSpc>
                <a:spcPts val="2275"/>
              </a:lnSpc>
            </a:pPr>
            <a:r>
              <a:rPr lang="en-US" altLang="zh-CN">
                <a:solidFill>
                  <a:srgbClr val="000000"/>
                </a:solidFill>
                <a:latin typeface="Times New Roman" pitchFamily="18" charset="0"/>
                <a:cs typeface="Times New Roman" pitchFamily="18" charset="0"/>
              </a:rPr>
              <a:t>T</a:t>
            </a:r>
            <a:r>
              <a:rPr lang="en-US" altLang="zh-CN">
                <a:solidFill>
                  <a:srgbClr val="000000"/>
                </a:solidFill>
                <a:latin typeface="宋体" charset="-122"/>
              </a:rPr>
              <a:t>产品：</a:t>
            </a:r>
            <a:r>
              <a:rPr lang="en-US" altLang="zh-CN">
                <a:solidFill>
                  <a:srgbClr val="000000"/>
                </a:solidFill>
                <a:latin typeface="Times New Roman" pitchFamily="18" charset="0"/>
                <a:cs typeface="Times New Roman" pitchFamily="18" charset="0"/>
              </a:rPr>
              <a:t>15</a:t>
            </a:r>
            <a:r>
              <a:rPr lang="en-US" altLang="zh-CN">
                <a:solidFill>
                  <a:srgbClr val="000000"/>
                </a:solidFill>
                <a:latin typeface="宋体" charset="-122"/>
              </a:rPr>
              <a:t>分钟处理</a:t>
            </a:r>
            <a:r>
              <a:rPr lang="en-US" altLang="zh-CN">
                <a:solidFill>
                  <a:srgbClr val="000000"/>
                </a:solidFill>
                <a:latin typeface="Times New Roman" pitchFamily="18" charset="0"/>
                <a:cs typeface="Times New Roman" pitchFamily="18" charset="0"/>
              </a:rPr>
              <a:t>100</a:t>
            </a:r>
            <a:r>
              <a:rPr lang="en-US" altLang="zh-CN">
                <a:solidFill>
                  <a:srgbClr val="000000"/>
                </a:solidFill>
                <a:latin typeface="宋体" charset="-122"/>
              </a:rPr>
              <a:t>万数据量，无错误。</a:t>
            </a:r>
          </a:p>
        </p:txBody>
      </p:sp>
      <p:sp>
        <p:nvSpPr>
          <p:cNvPr id="70981" name="矩形 2"/>
          <p:cNvSpPr>
            <a:spLocks noChangeArrowheads="1"/>
          </p:cNvSpPr>
          <p:nvPr/>
        </p:nvSpPr>
        <p:spPr bwMode="auto">
          <a:xfrm>
            <a:off x="2051050" y="333375"/>
            <a:ext cx="5157788" cy="576263"/>
          </a:xfrm>
          <a:prstGeom prst="rect">
            <a:avLst/>
          </a:prstGeom>
          <a:noFill/>
          <a:ln w="9525">
            <a:noFill/>
            <a:miter lim="800000"/>
            <a:headEnd/>
            <a:tailEnd/>
          </a:ln>
        </p:spPr>
        <p:txBody>
          <a:bodyPr wrap="none">
            <a:spAutoFit/>
          </a:bodyPr>
          <a:lstStyle/>
          <a:p>
            <a:pPr>
              <a:lnSpc>
                <a:spcPts val="3775"/>
              </a:lnSpc>
              <a:tabLst>
                <a:tab pos="22225" algn="l"/>
                <a:tab pos="266700" algn="l"/>
              </a:tabLst>
            </a:pPr>
            <a:r>
              <a:rPr kumimoji="1" lang="zh-CN" altLang="en-US" sz="3200" b="1">
                <a:solidFill>
                  <a:srgbClr val="FFFF00"/>
                </a:solidFill>
                <a:ea typeface="楷体_GB2312"/>
                <a:cs typeface="楷体_GB2312"/>
              </a:rPr>
              <a:t>如何获得</a:t>
            </a:r>
            <a:r>
              <a:rPr kumimoji="1" lang="en-US" altLang="zh-CN" sz="3200" b="1">
                <a:solidFill>
                  <a:srgbClr val="FFFF00"/>
                </a:solidFill>
                <a:ea typeface="楷体_GB2312"/>
                <a:cs typeface="楷体_GB2312"/>
              </a:rPr>
              <a:t>可测试的性能需求</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116013" y="260350"/>
            <a:ext cx="6624637" cy="765175"/>
          </a:xfrm>
        </p:spPr>
        <p:txBody>
          <a:bodyPr/>
          <a:lstStyle/>
          <a:p>
            <a:pPr algn="ctr" eaLnBrk="1" hangingPunct="1"/>
            <a:r>
              <a:rPr kumimoji="1" lang="zh-CN" altLang="en-US" sz="3600" b="1">
                <a:solidFill>
                  <a:srgbClr val="FFFF00"/>
                </a:solidFill>
                <a:ea typeface="楷体_GB2312"/>
                <a:cs typeface="楷体_GB2312"/>
              </a:rPr>
              <a:t>性能的具体指标</a:t>
            </a:r>
          </a:p>
        </p:txBody>
      </p:sp>
      <p:sp>
        <p:nvSpPr>
          <p:cNvPr id="3" name="Rectangle 3"/>
          <p:cNvSpPr txBox="1">
            <a:spLocks noChangeArrowheads="1"/>
          </p:cNvSpPr>
          <p:nvPr/>
        </p:nvSpPr>
        <p:spPr bwMode="auto">
          <a:xfrm>
            <a:off x="1079500" y="1736725"/>
            <a:ext cx="7199313" cy="4860925"/>
          </a:xfrm>
          <a:prstGeom prst="rect">
            <a:avLst/>
          </a:prstGeom>
          <a:noFill/>
          <a:ln w="9525">
            <a:noFill/>
            <a:miter lim="800000"/>
            <a:headEnd/>
            <a:tailEnd/>
          </a:ln>
        </p:spPr>
        <p:txBody>
          <a:bodyPr/>
          <a:lstStyle/>
          <a:p>
            <a:pPr eaLnBrk="0" hangingPunct="0">
              <a:spcBef>
                <a:spcPct val="20000"/>
              </a:spcBef>
              <a:buFont typeface="Arial" pitchFamily="34" charset="0"/>
              <a:buChar char="•"/>
              <a:defRPr/>
            </a:pPr>
            <a:r>
              <a:rPr lang="zh-CN" altLang="en-US" sz="2400" i="0" dirty="0">
                <a:solidFill>
                  <a:srgbClr val="CA351C"/>
                </a:solidFill>
                <a:latin typeface="+mn-lt"/>
                <a:ea typeface="宋体" pitchFamily="2" charset="-122"/>
              </a:rPr>
              <a:t>数据传输的吞吐量</a:t>
            </a:r>
            <a:r>
              <a:rPr lang="zh-CN" altLang="en-US" sz="2000" i="0" dirty="0">
                <a:solidFill>
                  <a:srgbClr val="CA351C"/>
                </a:solidFill>
                <a:latin typeface="+mn-lt"/>
                <a:ea typeface="宋体" pitchFamily="2" charset="-122"/>
              </a:rPr>
              <a:t>（</a:t>
            </a:r>
            <a:r>
              <a:rPr lang="en-US" altLang="zh-CN" sz="2000" i="0" dirty="0">
                <a:solidFill>
                  <a:srgbClr val="CA351C"/>
                </a:solidFill>
                <a:latin typeface="+mn-lt"/>
                <a:ea typeface="宋体" pitchFamily="2" charset="-122"/>
              </a:rPr>
              <a:t>Transactions</a:t>
            </a:r>
            <a:r>
              <a:rPr lang="zh-CN" altLang="en-US" sz="2000" i="0" dirty="0">
                <a:solidFill>
                  <a:srgbClr val="CA351C"/>
                </a:solidFill>
                <a:latin typeface="+mn-lt"/>
                <a:ea typeface="宋体" pitchFamily="2" charset="-122"/>
              </a:rPr>
              <a:t>）</a:t>
            </a:r>
          </a:p>
          <a:p>
            <a:pPr eaLnBrk="0" hangingPunct="0">
              <a:spcBef>
                <a:spcPct val="20000"/>
              </a:spcBef>
              <a:buFont typeface="Arial" pitchFamily="34" charset="0"/>
              <a:buChar char="•"/>
              <a:defRPr/>
            </a:pPr>
            <a:r>
              <a:rPr lang="zh-CN" altLang="en-US" sz="2400" i="0" dirty="0">
                <a:solidFill>
                  <a:srgbClr val="CA351C"/>
                </a:solidFill>
                <a:latin typeface="+mn-lt"/>
                <a:ea typeface="宋体" pitchFamily="2" charset="-122"/>
              </a:rPr>
              <a:t>数据处理效率</a:t>
            </a:r>
            <a:r>
              <a:rPr lang="zh-CN" altLang="en-US" sz="2000" i="0" dirty="0">
                <a:solidFill>
                  <a:srgbClr val="CA351C"/>
                </a:solidFill>
                <a:latin typeface="+mn-lt"/>
                <a:ea typeface="宋体" pitchFamily="2" charset="-122"/>
              </a:rPr>
              <a:t>（</a:t>
            </a:r>
            <a:r>
              <a:rPr lang="en-US" altLang="zh-CN" sz="2000" i="0" dirty="0">
                <a:solidFill>
                  <a:srgbClr val="CA351C"/>
                </a:solidFill>
                <a:latin typeface="+mn-lt"/>
                <a:ea typeface="宋体" pitchFamily="2" charset="-122"/>
              </a:rPr>
              <a:t>Transactions per second</a:t>
            </a:r>
            <a:r>
              <a:rPr lang="zh-CN" altLang="en-US" sz="2000" i="0" dirty="0">
                <a:solidFill>
                  <a:srgbClr val="CA351C"/>
                </a:solidFill>
                <a:latin typeface="+mn-lt"/>
                <a:ea typeface="宋体" pitchFamily="2" charset="-122"/>
              </a:rPr>
              <a:t>）</a:t>
            </a:r>
          </a:p>
          <a:p>
            <a:pPr eaLnBrk="0" hangingPunct="0">
              <a:spcBef>
                <a:spcPct val="20000"/>
              </a:spcBef>
              <a:buFont typeface="Arial" pitchFamily="34" charset="0"/>
              <a:buChar char="•"/>
              <a:defRPr/>
            </a:pPr>
            <a:r>
              <a:rPr lang="zh-CN" altLang="en-US" sz="2400" i="0" dirty="0">
                <a:solidFill>
                  <a:srgbClr val="CA351C"/>
                </a:solidFill>
                <a:latin typeface="+mn-lt"/>
                <a:ea typeface="宋体" pitchFamily="2" charset="-122"/>
              </a:rPr>
              <a:t>数据请求的响应时间（</a:t>
            </a:r>
            <a:r>
              <a:rPr lang="en-US" altLang="zh-CN" sz="2000" i="0" dirty="0">
                <a:solidFill>
                  <a:srgbClr val="CA351C"/>
                </a:solidFill>
                <a:latin typeface="+mn-lt"/>
                <a:ea typeface="宋体" pitchFamily="2" charset="-122"/>
              </a:rPr>
              <a:t>Response time</a:t>
            </a:r>
            <a:r>
              <a:rPr lang="zh-CN" altLang="en-US" sz="2000" i="0" dirty="0">
                <a:solidFill>
                  <a:srgbClr val="CA351C"/>
                </a:solidFill>
                <a:latin typeface="+mn-lt"/>
                <a:ea typeface="宋体" pitchFamily="2" charset="-122"/>
              </a:rPr>
              <a:t>）</a:t>
            </a:r>
          </a:p>
          <a:p>
            <a:pPr eaLnBrk="0" hangingPunct="0">
              <a:spcBef>
                <a:spcPct val="20000"/>
              </a:spcBef>
              <a:buFont typeface="Arial" pitchFamily="34" charset="0"/>
              <a:buChar char="•"/>
              <a:defRPr/>
            </a:pPr>
            <a:r>
              <a:rPr lang="zh-CN" altLang="en-US" sz="2400" i="0" dirty="0">
                <a:solidFill>
                  <a:srgbClr val="CA351C"/>
                </a:solidFill>
                <a:latin typeface="+mn-lt"/>
                <a:ea typeface="宋体" pitchFamily="2" charset="-122"/>
              </a:rPr>
              <a:t>内存和</a:t>
            </a:r>
            <a:r>
              <a:rPr lang="en-US" altLang="zh-CN" sz="2400" i="0" dirty="0">
                <a:solidFill>
                  <a:srgbClr val="CA351C"/>
                </a:solidFill>
                <a:latin typeface="+mn-lt"/>
                <a:ea typeface="宋体" pitchFamily="2" charset="-122"/>
              </a:rPr>
              <a:t>CPU</a:t>
            </a:r>
            <a:r>
              <a:rPr lang="zh-CN" altLang="en-US" sz="2400" i="0" dirty="0">
                <a:solidFill>
                  <a:srgbClr val="CA351C"/>
                </a:solidFill>
                <a:latin typeface="+mn-lt"/>
                <a:ea typeface="宋体" pitchFamily="2" charset="-122"/>
              </a:rPr>
              <a:t>使用率</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连接时间</a:t>
            </a:r>
            <a:r>
              <a:rPr lang="zh-CN" altLang="en-US" sz="2000" i="0" dirty="0">
                <a:solidFill>
                  <a:schemeClr val="tx1">
                    <a:lumMod val="65000"/>
                    <a:lumOff val="35000"/>
                  </a:schemeClr>
                </a:solidFill>
                <a:latin typeface="+mn-lt"/>
                <a:ea typeface="宋体" pitchFamily="2" charset="-122"/>
              </a:rPr>
              <a:t>（</a:t>
            </a:r>
            <a:r>
              <a:rPr lang="en-US" altLang="zh-CN" sz="2000" i="0" dirty="0">
                <a:solidFill>
                  <a:schemeClr val="tx1">
                    <a:lumMod val="65000"/>
                    <a:lumOff val="35000"/>
                  </a:schemeClr>
                </a:solidFill>
                <a:latin typeface="+mn-lt"/>
                <a:ea typeface="宋体" pitchFamily="2" charset="-122"/>
              </a:rPr>
              <a:t>Connect Time</a:t>
            </a:r>
            <a:r>
              <a:rPr lang="zh-CN" altLang="en-US" sz="2000" i="0" dirty="0">
                <a:solidFill>
                  <a:schemeClr val="tx1">
                    <a:lumMod val="65000"/>
                    <a:lumOff val="35000"/>
                  </a:schemeClr>
                </a:solidFill>
                <a:latin typeface="+mn-lt"/>
                <a:ea typeface="宋体" pitchFamily="2" charset="-122"/>
              </a:rPr>
              <a:t>）、</a:t>
            </a:r>
            <a:r>
              <a:rPr lang="zh-CN" altLang="en-US" sz="2400" i="0" dirty="0">
                <a:solidFill>
                  <a:schemeClr val="tx1">
                    <a:lumMod val="65000"/>
                    <a:lumOff val="35000"/>
                  </a:schemeClr>
                </a:solidFill>
                <a:latin typeface="+mn-lt"/>
                <a:ea typeface="宋体" pitchFamily="2" charset="-122"/>
              </a:rPr>
              <a:t>发送时间</a:t>
            </a:r>
            <a:r>
              <a:rPr lang="zh-CN" altLang="en-US" sz="2000" i="0" dirty="0">
                <a:solidFill>
                  <a:schemeClr val="tx1">
                    <a:lumMod val="65000"/>
                    <a:lumOff val="35000"/>
                  </a:schemeClr>
                </a:solidFill>
                <a:latin typeface="+mn-lt"/>
                <a:ea typeface="宋体" pitchFamily="2" charset="-122"/>
              </a:rPr>
              <a:t>（</a:t>
            </a:r>
            <a:r>
              <a:rPr lang="en-US" altLang="zh-CN" sz="2000" i="0" dirty="0">
                <a:solidFill>
                  <a:schemeClr val="tx1">
                    <a:lumMod val="65000"/>
                    <a:lumOff val="35000"/>
                  </a:schemeClr>
                </a:solidFill>
                <a:latin typeface="+mn-lt"/>
                <a:ea typeface="宋体" pitchFamily="2" charset="-122"/>
              </a:rPr>
              <a:t>Sent Time</a:t>
            </a:r>
            <a:r>
              <a:rPr lang="zh-CN" altLang="en-US" sz="2000" i="0" dirty="0">
                <a:solidFill>
                  <a:schemeClr val="tx1">
                    <a:lumMod val="65000"/>
                    <a:lumOff val="35000"/>
                  </a:schemeClr>
                </a:solidFill>
                <a:latin typeface="+mn-lt"/>
                <a:ea typeface="宋体" pitchFamily="2" charset="-122"/>
              </a:rPr>
              <a:t>）</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处理时间</a:t>
            </a:r>
            <a:r>
              <a:rPr lang="zh-CN" altLang="en-US" sz="2000" i="0" dirty="0">
                <a:solidFill>
                  <a:schemeClr val="tx1">
                    <a:lumMod val="65000"/>
                    <a:lumOff val="35000"/>
                  </a:schemeClr>
                </a:solidFill>
                <a:latin typeface="+mn-lt"/>
                <a:ea typeface="宋体" pitchFamily="2" charset="-122"/>
              </a:rPr>
              <a:t>（</a:t>
            </a:r>
            <a:r>
              <a:rPr lang="en-US" altLang="zh-CN" sz="2000" i="0" dirty="0">
                <a:solidFill>
                  <a:schemeClr val="tx1">
                    <a:lumMod val="65000"/>
                    <a:lumOff val="35000"/>
                  </a:schemeClr>
                </a:solidFill>
                <a:latin typeface="+mn-lt"/>
                <a:ea typeface="宋体" pitchFamily="2" charset="-122"/>
              </a:rPr>
              <a:t>Process Time</a:t>
            </a:r>
            <a:r>
              <a:rPr lang="zh-CN" altLang="en-US" sz="2000" i="0" dirty="0">
                <a:solidFill>
                  <a:schemeClr val="tx1">
                    <a:lumMod val="65000"/>
                    <a:lumOff val="35000"/>
                  </a:schemeClr>
                </a:solidFill>
                <a:latin typeface="+mn-lt"/>
                <a:ea typeface="宋体" pitchFamily="2" charset="-122"/>
              </a:rPr>
              <a:t>）、</a:t>
            </a:r>
            <a:r>
              <a:rPr lang="zh-CN" altLang="en-US" sz="2400" i="0" dirty="0">
                <a:solidFill>
                  <a:schemeClr val="tx1">
                    <a:lumMod val="65000"/>
                    <a:lumOff val="35000"/>
                  </a:schemeClr>
                </a:solidFill>
                <a:latin typeface="+mn-lt"/>
                <a:ea typeface="宋体" pitchFamily="2" charset="-122"/>
              </a:rPr>
              <a:t>页面下载时间</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第一次缓冲时间</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每秒（</a:t>
            </a:r>
            <a:r>
              <a:rPr lang="en-US" altLang="zh-CN" sz="2400" i="0" dirty="0">
                <a:solidFill>
                  <a:schemeClr val="tx1">
                    <a:lumMod val="65000"/>
                    <a:lumOff val="35000"/>
                  </a:schemeClr>
                </a:solidFill>
                <a:latin typeface="+mn-lt"/>
                <a:ea typeface="宋体" pitchFamily="2" charset="-122"/>
              </a:rPr>
              <a:t>SSL</a:t>
            </a:r>
            <a:r>
              <a:rPr lang="zh-CN" altLang="en-US" sz="2400" i="0" dirty="0">
                <a:solidFill>
                  <a:schemeClr val="tx1">
                    <a:lumMod val="65000"/>
                    <a:lumOff val="35000"/>
                  </a:schemeClr>
                </a:solidFill>
                <a:latin typeface="+mn-lt"/>
                <a:ea typeface="宋体" pitchFamily="2" charset="-122"/>
              </a:rPr>
              <a:t>）连接数</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每秒事务总数、每秒下载页面数</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每秒点击次数、每秒</a:t>
            </a:r>
            <a:r>
              <a:rPr lang="en-US" altLang="zh-CN" sz="2400" i="0" dirty="0">
                <a:solidFill>
                  <a:schemeClr val="tx1">
                    <a:lumMod val="65000"/>
                    <a:lumOff val="35000"/>
                  </a:schemeClr>
                </a:solidFill>
                <a:latin typeface="+mn-lt"/>
                <a:ea typeface="宋体" pitchFamily="2" charset="-122"/>
              </a:rPr>
              <a:t>HTTP </a:t>
            </a:r>
            <a:r>
              <a:rPr lang="zh-CN" altLang="en-US" sz="2400" i="0" dirty="0">
                <a:solidFill>
                  <a:schemeClr val="tx1">
                    <a:lumMod val="65000"/>
                    <a:lumOff val="35000"/>
                  </a:schemeClr>
                </a:solidFill>
                <a:latin typeface="+mn-lt"/>
                <a:ea typeface="宋体" pitchFamily="2" charset="-122"/>
              </a:rPr>
              <a:t>响应数</a:t>
            </a:r>
          </a:p>
          <a:p>
            <a:pPr eaLnBrk="0" hangingPunct="0">
              <a:spcBef>
                <a:spcPct val="20000"/>
              </a:spcBef>
              <a:buFont typeface="Arial" pitchFamily="34" charset="0"/>
              <a:buChar char="•"/>
              <a:defRPr/>
            </a:pPr>
            <a:r>
              <a:rPr lang="zh-CN" altLang="en-US" sz="2400" i="0" dirty="0">
                <a:solidFill>
                  <a:schemeClr val="tx1">
                    <a:lumMod val="65000"/>
                    <a:lumOff val="35000"/>
                  </a:schemeClr>
                </a:solidFill>
                <a:latin typeface="+mn-lt"/>
                <a:ea typeface="宋体" pitchFamily="2" charset="-122"/>
              </a:rPr>
              <a:t>每秒重试次数</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olidFill>
                  <a:schemeClr val="tx1"/>
                </a:solidFill>
              </a:rPr>
              <a:t>测试工具和测试脚本</a:t>
            </a:r>
          </a:p>
        </p:txBody>
      </p:sp>
      <p:sp>
        <p:nvSpPr>
          <p:cNvPr id="3" name="副标题 2"/>
          <p:cNvSpPr>
            <a:spLocks noGrp="1"/>
          </p:cNvSpPr>
          <p:nvPr>
            <p:ph type="subTitle"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B3A7BFB7-6B6B-4DEF-8205-75C1CD71500C}" type="datetime1">
              <a:rPr lang="en-US" altLang="zh-CN" smtClean="0"/>
              <a:pPr>
                <a:defRPr/>
              </a:pPr>
              <a:t>5/9/2022</a:t>
            </a:fld>
            <a:endParaRPr lang="en-US"/>
          </a:p>
        </p:txBody>
      </p:sp>
      <p:sp>
        <p:nvSpPr>
          <p:cNvPr id="5" name="灯片编号占位符 4"/>
          <p:cNvSpPr>
            <a:spLocks noGrp="1"/>
          </p:cNvSpPr>
          <p:nvPr>
            <p:ph type="sldNum" sz="quarter" idx="12"/>
          </p:nvPr>
        </p:nvSpPr>
        <p:spPr/>
        <p:txBody>
          <a:bodyPr/>
          <a:lstStyle/>
          <a:p>
            <a:pPr>
              <a:defRPr/>
            </a:pPr>
            <a:fld id="{213567A8-016E-4FDE-B60F-86B7CB827360}" type="slidenum">
              <a:rPr lang="en-US" smtClean="0"/>
              <a:pPr>
                <a:defRPr/>
              </a:pPr>
              <a:t>35</a:t>
            </a:fld>
            <a:endParaRPr lang="en-US"/>
          </a:p>
        </p:txBody>
      </p:sp>
    </p:spTree>
    <p:extLst>
      <p:ext uri="{BB962C8B-B14F-4D97-AF65-F5344CB8AC3E}">
        <p14:creationId xmlns:p14="http://schemas.microsoft.com/office/powerpoint/2010/main" val="3048766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79613" y="366713"/>
            <a:ext cx="5592762" cy="561975"/>
          </a:xfrm>
        </p:spPr>
        <p:txBody>
          <a:bodyPr/>
          <a:lstStyle/>
          <a:p>
            <a:pPr algn="ctr" eaLnBrk="1" hangingPunct="1">
              <a:defRPr/>
            </a:pPr>
            <a:r>
              <a:rPr kumimoji="1" lang="zh-CN" altLang="en-US" sz="3600" b="1" dirty="0">
                <a:solidFill>
                  <a:srgbClr val="FFFF00"/>
                </a:solidFill>
                <a:latin typeface="+mn-ea"/>
                <a:ea typeface="+mn-ea"/>
              </a:rPr>
              <a:t>关键业务选择</a:t>
            </a:r>
          </a:p>
        </p:txBody>
      </p:sp>
      <p:sp>
        <p:nvSpPr>
          <p:cNvPr id="83970" name="Rectangle 3"/>
          <p:cNvSpPr>
            <a:spLocks noGrp="1" noChangeArrowheads="1"/>
          </p:cNvSpPr>
          <p:nvPr>
            <p:ph type="body" idx="1"/>
          </p:nvPr>
        </p:nvSpPr>
        <p:spPr>
          <a:xfrm>
            <a:off x="395288" y="1196975"/>
            <a:ext cx="8640762" cy="1008063"/>
          </a:xfrm>
        </p:spPr>
        <p:txBody>
          <a:bodyPr/>
          <a:lstStyle/>
          <a:p>
            <a:pPr marL="0" lvl="1" indent="0" eaLnBrk="1" hangingPunct="1">
              <a:lnSpc>
                <a:spcPct val="130000"/>
              </a:lnSpc>
              <a:spcBef>
                <a:spcPct val="10000"/>
              </a:spcBef>
              <a:spcAft>
                <a:spcPct val="10000"/>
              </a:spcAft>
              <a:buClr>
                <a:srgbClr val="91AC4E"/>
              </a:buClr>
              <a:buFontTx/>
              <a:buNone/>
            </a:pPr>
            <a:r>
              <a:rPr lang="zh-CN" altLang="en-US" sz="2400">
                <a:latin typeface="宋体" charset="-122"/>
                <a:ea typeface="宋体" charset="-122"/>
              </a:rPr>
              <a:t>不可能</a:t>
            </a:r>
            <a:r>
              <a:rPr lang="en-US" altLang="zh-CN" sz="2400">
                <a:latin typeface="宋体" charset="-122"/>
                <a:ea typeface="宋体" charset="-122"/>
              </a:rPr>
              <a:t>/</a:t>
            </a:r>
            <a:r>
              <a:rPr lang="zh-CN" altLang="en-US" sz="2400">
                <a:latin typeface="宋体" charset="-122"/>
                <a:ea typeface="宋体" charset="-122"/>
              </a:rPr>
              <a:t>不需要对</a:t>
            </a:r>
            <a:r>
              <a:rPr lang="en-US" altLang="en-US" sz="2400">
                <a:latin typeface="宋体" charset="-122"/>
                <a:ea typeface="宋体" charset="-122"/>
              </a:rPr>
              <a:t>Web</a:t>
            </a:r>
            <a:r>
              <a:rPr lang="zh-CN" altLang="en-US" sz="2400">
                <a:latin typeface="宋体" charset="-122"/>
                <a:ea typeface="宋体" charset="-122"/>
              </a:rPr>
              <a:t>应用系统的所有功能进行性能测试，而是根据业务的实际操作情况和技术的角度来分析，选择关键业务</a:t>
            </a:r>
            <a:endParaRPr lang="en-US" altLang="zh-CN" sz="2400">
              <a:latin typeface="宋体" charset="-122"/>
              <a:ea typeface="宋体" charset="-122"/>
            </a:endParaRPr>
          </a:p>
        </p:txBody>
      </p:sp>
      <p:pic>
        <p:nvPicPr>
          <p:cNvPr id="83971" name="图片 4" descr="Taobao.png"/>
          <p:cNvPicPr>
            <a:picLocks noChangeAspect="1"/>
          </p:cNvPicPr>
          <p:nvPr/>
        </p:nvPicPr>
        <p:blipFill>
          <a:blip r:embed="rId3" cstate="print"/>
          <a:srcRect/>
          <a:stretch>
            <a:fillRect/>
          </a:stretch>
        </p:blipFill>
        <p:spPr bwMode="auto">
          <a:xfrm>
            <a:off x="684213" y="2492375"/>
            <a:ext cx="8024812" cy="3983038"/>
          </a:xfrm>
          <a:prstGeom prst="rect">
            <a:avLst/>
          </a:prstGeom>
          <a:noFill/>
          <a:ln w="9525">
            <a:noFill/>
            <a:miter lim="800000"/>
            <a:headEnd/>
            <a:tailEnd/>
          </a:ln>
        </p:spPr>
      </p:pic>
    </p:spTree>
  </p:cSld>
  <p:clrMapOvr>
    <a:masterClrMapping/>
  </p:clrMapOvr>
  <p:transition spd="med">
    <p:newsfla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 Box 5"/>
          <p:cNvSpPr txBox="1">
            <a:spLocks noChangeArrowheads="1"/>
          </p:cNvSpPr>
          <p:nvPr/>
        </p:nvSpPr>
        <p:spPr bwMode="auto">
          <a:xfrm>
            <a:off x="1979613" y="333375"/>
            <a:ext cx="4953000" cy="646113"/>
          </a:xfrm>
          <a:prstGeom prst="rect">
            <a:avLst/>
          </a:prstGeom>
          <a:noFill/>
          <a:ln w="9525">
            <a:noFill/>
            <a:miter lim="800000"/>
            <a:headEnd/>
            <a:tailEnd/>
          </a:ln>
        </p:spPr>
        <p:txBody>
          <a:bodyPr>
            <a:spAutoFit/>
          </a:bodyPr>
          <a:lstStyle/>
          <a:p>
            <a:pPr algn="ctr"/>
            <a:r>
              <a:rPr kumimoji="1" lang="zh-CN" altLang="en-US" sz="3600" b="1" i="0">
                <a:solidFill>
                  <a:srgbClr val="FFFF00"/>
                </a:solidFill>
                <a:latin typeface="Times New Roman" pitchFamily="18" charset="0"/>
                <a:ea typeface="黑体" pitchFamily="49" charset="-122"/>
              </a:rPr>
              <a:t>测试执行和监控</a:t>
            </a:r>
          </a:p>
        </p:txBody>
      </p:sp>
      <p:grpSp>
        <p:nvGrpSpPr>
          <p:cNvPr id="99330" name="Group 82"/>
          <p:cNvGrpSpPr>
            <a:grpSpLocks/>
          </p:cNvGrpSpPr>
          <p:nvPr/>
        </p:nvGrpSpPr>
        <p:grpSpPr bwMode="auto">
          <a:xfrm>
            <a:off x="468313" y="3429000"/>
            <a:ext cx="8201025" cy="2525713"/>
            <a:chOff x="752" y="714"/>
            <a:chExt cx="3849" cy="1208"/>
          </a:xfrm>
        </p:grpSpPr>
        <p:pic>
          <p:nvPicPr>
            <p:cNvPr id="99332" name="Picture 5"/>
            <p:cNvPicPr>
              <a:picLocks noChangeAspect="1" noChangeArrowheads="1"/>
            </p:cNvPicPr>
            <p:nvPr/>
          </p:nvPicPr>
          <p:blipFill>
            <a:blip r:embed="rId3" cstate="print"/>
            <a:srcRect/>
            <a:stretch>
              <a:fillRect/>
            </a:stretch>
          </p:blipFill>
          <p:spPr bwMode="auto">
            <a:xfrm>
              <a:off x="2912" y="1145"/>
              <a:ext cx="384" cy="576"/>
            </a:xfrm>
            <a:prstGeom prst="rect">
              <a:avLst/>
            </a:prstGeom>
            <a:noFill/>
            <a:ln w="9525">
              <a:noFill/>
              <a:miter lim="800000"/>
              <a:headEnd/>
              <a:tailEnd/>
            </a:ln>
          </p:spPr>
        </p:pic>
        <p:cxnSp>
          <p:nvCxnSpPr>
            <p:cNvPr id="99333" name="Straight Arrow Connector 37"/>
            <p:cNvCxnSpPr>
              <a:cxnSpLocks noChangeShapeType="1"/>
            </p:cNvCxnSpPr>
            <p:nvPr/>
          </p:nvCxnSpPr>
          <p:spPr bwMode="auto">
            <a:xfrm>
              <a:off x="2816" y="1049"/>
              <a:ext cx="576" cy="1"/>
            </a:xfrm>
            <a:prstGeom prst="straightConnector1">
              <a:avLst/>
            </a:prstGeom>
            <a:noFill/>
            <a:ln w="9525" algn="ctr">
              <a:solidFill>
                <a:schemeClr val="tx1"/>
              </a:solidFill>
              <a:round/>
              <a:headEnd/>
              <a:tailEnd type="arrow" w="med" len="med"/>
            </a:ln>
          </p:spPr>
        </p:cxnSp>
        <p:sp>
          <p:nvSpPr>
            <p:cNvPr id="99334" name="TextBox 38"/>
            <p:cNvSpPr txBox="1">
              <a:spLocks noChangeArrowheads="1"/>
            </p:cNvSpPr>
            <p:nvPr/>
          </p:nvSpPr>
          <p:spPr bwMode="auto">
            <a:xfrm>
              <a:off x="2847" y="783"/>
              <a:ext cx="480"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服务时间</a:t>
              </a:r>
              <a:endParaRPr lang="en-US" altLang="en-US" sz="1400" b="1" i="0">
                <a:latin typeface="微软雅黑" pitchFamily="34" charset="-122"/>
                <a:ea typeface="微软雅黑" pitchFamily="34" charset="-122"/>
              </a:endParaRPr>
            </a:p>
          </p:txBody>
        </p:sp>
        <p:grpSp>
          <p:nvGrpSpPr>
            <p:cNvPr id="99335" name="Group 43"/>
            <p:cNvGrpSpPr>
              <a:grpSpLocks/>
            </p:cNvGrpSpPr>
            <p:nvPr/>
          </p:nvGrpSpPr>
          <p:grpSpPr bwMode="auto">
            <a:xfrm>
              <a:off x="3993" y="761"/>
              <a:ext cx="608" cy="1151"/>
              <a:chOff x="3727" y="960"/>
              <a:chExt cx="496" cy="1151"/>
            </a:xfrm>
          </p:grpSpPr>
          <p:pic>
            <p:nvPicPr>
              <p:cNvPr id="99363" name="Picture 6"/>
              <p:cNvPicPr>
                <a:picLocks noChangeAspect="1" noChangeArrowheads="1"/>
              </p:cNvPicPr>
              <p:nvPr/>
            </p:nvPicPr>
            <p:blipFill>
              <a:blip r:embed="rId4" cstate="print"/>
              <a:srcRect/>
              <a:stretch>
                <a:fillRect/>
              </a:stretch>
            </p:blipFill>
            <p:spPr bwMode="auto">
              <a:xfrm>
                <a:off x="3790" y="1344"/>
                <a:ext cx="336" cy="624"/>
              </a:xfrm>
              <a:prstGeom prst="rect">
                <a:avLst/>
              </a:prstGeom>
              <a:noFill/>
              <a:ln w="9525">
                <a:noFill/>
                <a:miter lim="800000"/>
                <a:headEnd/>
                <a:tailEnd/>
              </a:ln>
            </p:spPr>
          </p:pic>
          <p:cxnSp>
            <p:nvCxnSpPr>
              <p:cNvPr id="99364" name="Straight Connector 16"/>
              <p:cNvCxnSpPr>
                <a:cxnSpLocks noChangeShapeType="1"/>
              </p:cNvCxnSpPr>
              <p:nvPr/>
            </p:nvCxnSpPr>
            <p:spPr bwMode="auto">
              <a:xfrm flipH="1">
                <a:off x="4222" y="960"/>
                <a:ext cx="1" cy="1151"/>
              </a:xfrm>
              <a:prstGeom prst="line">
                <a:avLst/>
              </a:prstGeom>
              <a:noFill/>
              <a:ln w="9525" algn="ctr">
                <a:solidFill>
                  <a:schemeClr val="tx1"/>
                </a:solidFill>
                <a:prstDash val="sysDash"/>
                <a:round/>
                <a:headEnd/>
                <a:tailEnd/>
              </a:ln>
            </p:spPr>
          </p:cxnSp>
          <p:cxnSp>
            <p:nvCxnSpPr>
              <p:cNvPr id="99365" name="Straight Arrow Connector 37"/>
              <p:cNvCxnSpPr>
                <a:cxnSpLocks noChangeShapeType="1"/>
              </p:cNvCxnSpPr>
              <p:nvPr/>
            </p:nvCxnSpPr>
            <p:spPr bwMode="auto">
              <a:xfrm>
                <a:off x="3742" y="1248"/>
                <a:ext cx="480" cy="1"/>
              </a:xfrm>
              <a:prstGeom prst="straightConnector1">
                <a:avLst/>
              </a:prstGeom>
              <a:noFill/>
              <a:ln w="9525" algn="ctr">
                <a:solidFill>
                  <a:schemeClr val="tx1"/>
                </a:solidFill>
                <a:round/>
                <a:headEnd/>
                <a:tailEnd type="arrow" w="med" len="med"/>
              </a:ln>
            </p:spPr>
          </p:cxnSp>
          <p:sp>
            <p:nvSpPr>
              <p:cNvPr id="99366" name="TextBox 38"/>
              <p:cNvSpPr txBox="1">
                <a:spLocks noChangeArrowheads="1"/>
              </p:cNvSpPr>
              <p:nvPr/>
            </p:nvSpPr>
            <p:spPr bwMode="auto">
              <a:xfrm>
                <a:off x="3727" y="982"/>
                <a:ext cx="480" cy="147"/>
              </a:xfrm>
              <a:prstGeom prst="rect">
                <a:avLst/>
              </a:prstGeom>
              <a:noFill/>
              <a:ln w="9525">
                <a:noFill/>
                <a:miter lim="800000"/>
                <a:headEnd/>
                <a:tailEnd/>
              </a:ln>
            </p:spPr>
            <p:txBody>
              <a:bodyPr>
                <a:spAutoFit/>
              </a:bodyPr>
              <a:lstStyle/>
              <a:p>
                <a:pPr algn="ctr" eaLnBrk="0" hangingPunct="0"/>
                <a:r>
                  <a:rPr lang="zh-CN" altLang="en-US" sz="1400" b="1" i="0">
                    <a:latin typeface="微软雅黑" pitchFamily="34" charset="-122"/>
                    <a:ea typeface="微软雅黑" pitchFamily="34" charset="-122"/>
                  </a:rPr>
                  <a:t>数据库时间</a:t>
                </a:r>
                <a:endParaRPr lang="en-US" altLang="en-US" sz="1400" b="1" i="0">
                  <a:latin typeface="微软雅黑" pitchFamily="34" charset="-122"/>
                  <a:ea typeface="微软雅黑" pitchFamily="34" charset="-122"/>
                </a:endParaRPr>
              </a:p>
            </p:txBody>
          </p:sp>
        </p:grpSp>
        <p:grpSp>
          <p:nvGrpSpPr>
            <p:cNvPr id="99336" name="Group 42"/>
            <p:cNvGrpSpPr>
              <a:grpSpLocks/>
            </p:cNvGrpSpPr>
            <p:nvPr/>
          </p:nvGrpSpPr>
          <p:grpSpPr bwMode="auto">
            <a:xfrm>
              <a:off x="3387" y="761"/>
              <a:ext cx="625" cy="1151"/>
              <a:chOff x="3114" y="960"/>
              <a:chExt cx="1063" cy="1151"/>
            </a:xfrm>
          </p:grpSpPr>
          <p:cxnSp>
            <p:nvCxnSpPr>
              <p:cNvPr id="99356" name="Straight Connector 12"/>
              <p:cNvCxnSpPr>
                <a:cxnSpLocks noChangeShapeType="1"/>
              </p:cNvCxnSpPr>
              <p:nvPr/>
            </p:nvCxnSpPr>
            <p:spPr bwMode="auto">
              <a:xfrm rot="5400000">
                <a:off x="2545" y="1535"/>
                <a:ext cx="1151" cy="1"/>
              </a:xfrm>
              <a:prstGeom prst="line">
                <a:avLst/>
              </a:prstGeom>
              <a:noFill/>
              <a:ln w="9525" algn="ctr">
                <a:solidFill>
                  <a:schemeClr val="tx1"/>
                </a:solidFill>
                <a:prstDash val="sysDash"/>
                <a:round/>
                <a:headEnd/>
                <a:tailEnd/>
              </a:ln>
            </p:spPr>
          </p:cxnSp>
          <p:cxnSp>
            <p:nvCxnSpPr>
              <p:cNvPr id="99357" name="Straight Connector 15"/>
              <p:cNvCxnSpPr>
                <a:cxnSpLocks noChangeShapeType="1"/>
              </p:cNvCxnSpPr>
              <p:nvPr/>
            </p:nvCxnSpPr>
            <p:spPr bwMode="auto">
              <a:xfrm rot="5400000">
                <a:off x="3601" y="1535"/>
                <a:ext cx="1151" cy="1"/>
              </a:xfrm>
              <a:prstGeom prst="line">
                <a:avLst/>
              </a:prstGeom>
              <a:noFill/>
              <a:ln w="9525" algn="ctr">
                <a:solidFill>
                  <a:schemeClr val="tx1"/>
                </a:solidFill>
                <a:prstDash val="sysDash"/>
                <a:round/>
                <a:headEnd/>
                <a:tailEnd/>
              </a:ln>
            </p:spPr>
          </p:cxnSp>
          <p:cxnSp>
            <p:nvCxnSpPr>
              <p:cNvPr id="99358" name="Straight Arrow Connector 23"/>
              <p:cNvCxnSpPr>
                <a:cxnSpLocks noChangeShapeType="1"/>
              </p:cNvCxnSpPr>
              <p:nvPr/>
            </p:nvCxnSpPr>
            <p:spPr bwMode="auto">
              <a:xfrm>
                <a:off x="3120" y="1488"/>
                <a:ext cx="1056" cy="1"/>
              </a:xfrm>
              <a:prstGeom prst="straightConnector1">
                <a:avLst/>
              </a:prstGeom>
              <a:noFill/>
              <a:ln w="25400" algn="ctr">
                <a:solidFill>
                  <a:srgbClr val="FF0000"/>
                </a:solidFill>
                <a:round/>
                <a:headEnd/>
                <a:tailEnd type="arrow" w="med" len="med"/>
              </a:ln>
            </p:spPr>
          </p:cxnSp>
          <p:cxnSp>
            <p:nvCxnSpPr>
              <p:cNvPr id="99359" name="Straight Arrow Connector 25"/>
              <p:cNvCxnSpPr>
                <a:cxnSpLocks noChangeShapeType="1"/>
              </p:cNvCxnSpPr>
              <p:nvPr/>
            </p:nvCxnSpPr>
            <p:spPr bwMode="auto">
              <a:xfrm rot="10800000">
                <a:off x="3120" y="1824"/>
                <a:ext cx="1056" cy="1"/>
              </a:xfrm>
              <a:prstGeom prst="straightConnector1">
                <a:avLst/>
              </a:prstGeom>
              <a:noFill/>
              <a:ln w="25400" algn="ctr">
                <a:solidFill>
                  <a:srgbClr val="FF0000"/>
                </a:solidFill>
                <a:round/>
                <a:headEnd/>
                <a:tailEnd type="arrow" w="med" len="med"/>
              </a:ln>
            </p:spPr>
          </p:cxnSp>
          <p:cxnSp>
            <p:nvCxnSpPr>
              <p:cNvPr id="99360" name="Straight Arrow Connector 37"/>
              <p:cNvCxnSpPr>
                <a:cxnSpLocks noChangeShapeType="1"/>
              </p:cNvCxnSpPr>
              <p:nvPr/>
            </p:nvCxnSpPr>
            <p:spPr bwMode="auto">
              <a:xfrm>
                <a:off x="3120" y="1248"/>
                <a:ext cx="1056" cy="1"/>
              </a:xfrm>
              <a:prstGeom prst="straightConnector1">
                <a:avLst/>
              </a:prstGeom>
              <a:noFill/>
              <a:ln w="9525" algn="ctr">
                <a:solidFill>
                  <a:schemeClr val="tx1"/>
                </a:solidFill>
                <a:round/>
                <a:headEnd/>
                <a:tailEnd type="arrow" w="med" len="med"/>
              </a:ln>
            </p:spPr>
          </p:cxnSp>
          <p:sp>
            <p:nvSpPr>
              <p:cNvPr id="99361" name="TextBox 38"/>
              <p:cNvSpPr txBox="1">
                <a:spLocks noChangeArrowheads="1"/>
              </p:cNvSpPr>
              <p:nvPr/>
            </p:nvSpPr>
            <p:spPr bwMode="auto">
              <a:xfrm>
                <a:off x="3230" y="982"/>
                <a:ext cx="866"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网络时间</a:t>
                </a:r>
                <a:endParaRPr lang="en-US" altLang="en-US" sz="1400" b="1" i="0">
                  <a:latin typeface="微软雅黑" pitchFamily="34" charset="-122"/>
                  <a:ea typeface="微软雅黑" pitchFamily="34" charset="-122"/>
                </a:endParaRPr>
              </a:p>
            </p:txBody>
          </p:sp>
          <p:sp>
            <p:nvSpPr>
              <p:cNvPr id="99362" name="TextBox 38"/>
              <p:cNvSpPr txBox="1">
                <a:spLocks noChangeArrowheads="1"/>
              </p:cNvSpPr>
              <p:nvPr/>
            </p:nvSpPr>
            <p:spPr bwMode="auto">
              <a:xfrm>
                <a:off x="3114" y="1946"/>
                <a:ext cx="1046"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数据返回时间</a:t>
                </a:r>
                <a:endParaRPr lang="en-US" altLang="en-US" sz="1400" b="1" i="0">
                  <a:latin typeface="微软雅黑" pitchFamily="34" charset="-122"/>
                  <a:ea typeface="微软雅黑" pitchFamily="34" charset="-122"/>
                </a:endParaRPr>
              </a:p>
            </p:txBody>
          </p:sp>
        </p:grpSp>
        <p:grpSp>
          <p:nvGrpSpPr>
            <p:cNvPr id="99337" name="Group 34"/>
            <p:cNvGrpSpPr>
              <a:grpSpLocks/>
            </p:cNvGrpSpPr>
            <p:nvPr/>
          </p:nvGrpSpPr>
          <p:grpSpPr bwMode="auto">
            <a:xfrm>
              <a:off x="752" y="714"/>
              <a:ext cx="1538" cy="1208"/>
              <a:chOff x="480" y="913"/>
              <a:chExt cx="2065" cy="1208"/>
            </a:xfrm>
          </p:grpSpPr>
          <p:sp>
            <p:nvSpPr>
              <p:cNvPr id="99342" name="Freeform 48"/>
              <p:cNvSpPr>
                <a:spLocks/>
              </p:cNvSpPr>
              <p:nvPr/>
            </p:nvSpPr>
            <p:spPr bwMode="auto">
              <a:xfrm>
                <a:off x="480" y="1056"/>
                <a:ext cx="384" cy="863"/>
              </a:xfrm>
              <a:custGeom>
                <a:avLst/>
                <a:gdLst>
                  <a:gd name="T0" fmla="*/ 2147483647 w 189"/>
                  <a:gd name="T1" fmla="*/ 2147483647 h 280"/>
                  <a:gd name="T2" fmla="*/ 2147483647 w 189"/>
                  <a:gd name="T3" fmla="*/ 2147483647 h 280"/>
                  <a:gd name="T4" fmla="*/ 2147483647 w 189"/>
                  <a:gd name="T5" fmla="*/ 2147483647 h 280"/>
                  <a:gd name="T6" fmla="*/ 2147483647 w 189"/>
                  <a:gd name="T7" fmla="*/ 2147483647 h 280"/>
                  <a:gd name="T8" fmla="*/ 2147483647 w 189"/>
                  <a:gd name="T9" fmla="*/ 2147483647 h 280"/>
                  <a:gd name="T10" fmla="*/ 2147483647 w 189"/>
                  <a:gd name="T11" fmla="*/ 2147483647 h 280"/>
                  <a:gd name="T12" fmla="*/ 2147483647 w 189"/>
                  <a:gd name="T13" fmla="*/ 0 h 280"/>
                  <a:gd name="T14" fmla="*/ 2147483647 w 189"/>
                  <a:gd name="T15" fmla="*/ 2147483647 h 280"/>
                  <a:gd name="T16" fmla="*/ 2147483647 w 189"/>
                  <a:gd name="T17" fmla="*/ 2147483647 h 280"/>
                  <a:gd name="T18" fmla="*/ 2147483647 w 189"/>
                  <a:gd name="T19" fmla="*/ 2147483647 h 280"/>
                  <a:gd name="T20" fmla="*/ 2147483647 w 189"/>
                  <a:gd name="T21" fmla="*/ 2147483647 h 280"/>
                  <a:gd name="T22" fmla="*/ 2147483647 w 189"/>
                  <a:gd name="T23" fmla="*/ 2147483647 h 280"/>
                  <a:gd name="T24" fmla="*/ 2147483647 w 189"/>
                  <a:gd name="T25" fmla="*/ 2147483647 h 280"/>
                  <a:gd name="T26" fmla="*/ 2147483647 w 189"/>
                  <a:gd name="T27" fmla="*/ 2147483647 h 280"/>
                  <a:gd name="T28" fmla="*/ 2147483647 w 189"/>
                  <a:gd name="T29" fmla="*/ 2147483647 h 280"/>
                  <a:gd name="T30" fmla="*/ 2147483647 w 189"/>
                  <a:gd name="T31" fmla="*/ 2147483647 h 280"/>
                  <a:gd name="T32" fmla="*/ 2147483647 w 189"/>
                  <a:gd name="T33" fmla="*/ 2147483647 h 280"/>
                  <a:gd name="T34" fmla="*/ 2147483647 w 189"/>
                  <a:gd name="T35" fmla="*/ 2147483647 h 280"/>
                  <a:gd name="T36" fmla="*/ 2147483647 w 189"/>
                  <a:gd name="T37" fmla="*/ 2147483647 h 280"/>
                  <a:gd name="T38" fmla="*/ 2147483647 w 189"/>
                  <a:gd name="T39" fmla="*/ 2147483647 h 280"/>
                  <a:gd name="T40" fmla="*/ 2147483647 w 189"/>
                  <a:gd name="T41" fmla="*/ 2147483647 h 280"/>
                  <a:gd name="T42" fmla="*/ 2147483647 w 189"/>
                  <a:gd name="T43" fmla="*/ 2147483647 h 280"/>
                  <a:gd name="T44" fmla="*/ 2147483647 w 189"/>
                  <a:gd name="T45" fmla="*/ 2147483647 h 280"/>
                  <a:gd name="T46" fmla="*/ 2147483647 w 189"/>
                  <a:gd name="T47" fmla="*/ 2147483647 h 280"/>
                  <a:gd name="T48" fmla="*/ 2147483647 w 189"/>
                  <a:gd name="T49" fmla="*/ 2147483647 h 280"/>
                  <a:gd name="T50" fmla="*/ 2147483647 w 189"/>
                  <a:gd name="T51" fmla="*/ 2147483647 h 280"/>
                  <a:gd name="T52" fmla="*/ 2147483647 w 189"/>
                  <a:gd name="T53" fmla="*/ 2147483647 h 280"/>
                  <a:gd name="T54" fmla="*/ 2147483647 w 189"/>
                  <a:gd name="T55" fmla="*/ 2147483647 h 280"/>
                  <a:gd name="T56" fmla="*/ 2147483647 w 189"/>
                  <a:gd name="T57" fmla="*/ 2147483647 h 280"/>
                  <a:gd name="T58" fmla="*/ 2147483647 w 189"/>
                  <a:gd name="T59" fmla="*/ 2147483647 h 280"/>
                  <a:gd name="T60" fmla="*/ 2147483647 w 189"/>
                  <a:gd name="T61" fmla="*/ 2147483647 h 280"/>
                  <a:gd name="T62" fmla="*/ 2147483647 w 189"/>
                  <a:gd name="T63" fmla="*/ 2147483647 h 280"/>
                  <a:gd name="T64" fmla="*/ 2147483647 w 189"/>
                  <a:gd name="T65" fmla="*/ 2147483647 h 280"/>
                  <a:gd name="T66" fmla="*/ 2147483647 w 189"/>
                  <a:gd name="T67" fmla="*/ 2147483647 h 280"/>
                  <a:gd name="T68" fmla="*/ 2147483647 w 189"/>
                  <a:gd name="T69" fmla="*/ 2147483647 h 280"/>
                  <a:gd name="T70" fmla="*/ 2147483647 w 189"/>
                  <a:gd name="T71" fmla="*/ 2147483647 h 280"/>
                  <a:gd name="T72" fmla="*/ 2147483647 w 189"/>
                  <a:gd name="T73" fmla="*/ 2147483647 h 280"/>
                  <a:gd name="T74" fmla="*/ 2147483647 w 189"/>
                  <a:gd name="T75" fmla="*/ 2147483647 h 280"/>
                  <a:gd name="T76" fmla="*/ 2147483647 w 189"/>
                  <a:gd name="T77" fmla="*/ 2147483647 h 280"/>
                  <a:gd name="T78" fmla="*/ 2147483647 w 189"/>
                  <a:gd name="T79" fmla="*/ 2147483647 h 280"/>
                  <a:gd name="T80" fmla="*/ 2147483647 w 189"/>
                  <a:gd name="T81" fmla="*/ 2147483647 h 280"/>
                  <a:gd name="T82" fmla="*/ 2147483647 w 189"/>
                  <a:gd name="T83" fmla="*/ 2147483647 h 280"/>
                  <a:gd name="T84" fmla="*/ 2147483647 w 189"/>
                  <a:gd name="T85" fmla="*/ 2147483647 h 280"/>
                  <a:gd name="T86" fmla="*/ 2147483647 w 189"/>
                  <a:gd name="T87" fmla="*/ 2147483647 h 280"/>
                  <a:gd name="T88" fmla="*/ 2147483647 w 189"/>
                  <a:gd name="T89" fmla="*/ 2147483647 h 280"/>
                  <a:gd name="T90" fmla="*/ 2147483647 w 189"/>
                  <a:gd name="T91" fmla="*/ 2147483647 h 280"/>
                  <a:gd name="T92" fmla="*/ 2147483647 w 189"/>
                  <a:gd name="T93" fmla="*/ 2147483647 h 280"/>
                  <a:gd name="T94" fmla="*/ 0 w 189"/>
                  <a:gd name="T95" fmla="*/ 2147483647 h 280"/>
                  <a:gd name="T96" fmla="*/ 2147483647 w 189"/>
                  <a:gd name="T97" fmla="*/ 2147483647 h 280"/>
                  <a:gd name="T98" fmla="*/ 2147483647 w 189"/>
                  <a:gd name="T99" fmla="*/ 2147483647 h 280"/>
                  <a:gd name="T100" fmla="*/ 2147483647 w 189"/>
                  <a:gd name="T101" fmla="*/ 2147483647 h 280"/>
                  <a:gd name="T102" fmla="*/ 2147483647 w 189"/>
                  <a:gd name="T103" fmla="*/ 2147483647 h 280"/>
                  <a:gd name="T104" fmla="*/ 2147483647 w 189"/>
                  <a:gd name="T105" fmla="*/ 2147483647 h 2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9"/>
                  <a:gd name="T160" fmla="*/ 0 h 280"/>
                  <a:gd name="T161" fmla="*/ 189 w 189"/>
                  <a:gd name="T162" fmla="*/ 280 h 2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9" h="280">
                    <a:moveTo>
                      <a:pt x="82" y="43"/>
                    </a:moveTo>
                    <a:lnTo>
                      <a:pt x="79" y="42"/>
                    </a:lnTo>
                    <a:lnTo>
                      <a:pt x="76" y="39"/>
                    </a:lnTo>
                    <a:lnTo>
                      <a:pt x="73" y="37"/>
                    </a:lnTo>
                    <a:lnTo>
                      <a:pt x="71" y="36"/>
                    </a:lnTo>
                    <a:lnTo>
                      <a:pt x="70" y="33"/>
                    </a:lnTo>
                    <a:lnTo>
                      <a:pt x="68" y="30"/>
                    </a:lnTo>
                    <a:lnTo>
                      <a:pt x="67" y="28"/>
                    </a:lnTo>
                    <a:lnTo>
                      <a:pt x="67" y="25"/>
                    </a:lnTo>
                    <a:lnTo>
                      <a:pt x="66" y="22"/>
                    </a:lnTo>
                    <a:lnTo>
                      <a:pt x="67" y="19"/>
                    </a:lnTo>
                    <a:lnTo>
                      <a:pt x="68" y="16"/>
                    </a:lnTo>
                    <a:lnTo>
                      <a:pt x="70" y="12"/>
                    </a:lnTo>
                    <a:lnTo>
                      <a:pt x="72" y="9"/>
                    </a:lnTo>
                    <a:lnTo>
                      <a:pt x="73" y="7"/>
                    </a:lnTo>
                    <a:lnTo>
                      <a:pt x="77" y="4"/>
                    </a:lnTo>
                    <a:lnTo>
                      <a:pt x="79" y="3"/>
                    </a:lnTo>
                    <a:lnTo>
                      <a:pt x="83" y="2"/>
                    </a:lnTo>
                    <a:lnTo>
                      <a:pt x="87" y="1"/>
                    </a:lnTo>
                    <a:lnTo>
                      <a:pt x="90" y="0"/>
                    </a:lnTo>
                    <a:lnTo>
                      <a:pt x="93" y="0"/>
                    </a:lnTo>
                    <a:lnTo>
                      <a:pt x="98" y="0"/>
                    </a:lnTo>
                    <a:lnTo>
                      <a:pt x="101" y="1"/>
                    </a:lnTo>
                    <a:lnTo>
                      <a:pt x="105" y="2"/>
                    </a:lnTo>
                    <a:lnTo>
                      <a:pt x="107" y="3"/>
                    </a:lnTo>
                    <a:lnTo>
                      <a:pt x="110" y="6"/>
                    </a:lnTo>
                    <a:lnTo>
                      <a:pt x="113" y="8"/>
                    </a:lnTo>
                    <a:lnTo>
                      <a:pt x="115" y="10"/>
                    </a:lnTo>
                    <a:lnTo>
                      <a:pt x="117" y="12"/>
                    </a:lnTo>
                    <a:lnTo>
                      <a:pt x="118" y="16"/>
                    </a:lnTo>
                    <a:lnTo>
                      <a:pt x="119" y="18"/>
                    </a:lnTo>
                    <a:lnTo>
                      <a:pt x="119" y="21"/>
                    </a:lnTo>
                    <a:lnTo>
                      <a:pt x="119" y="25"/>
                    </a:lnTo>
                    <a:lnTo>
                      <a:pt x="119" y="28"/>
                    </a:lnTo>
                    <a:lnTo>
                      <a:pt x="118" y="31"/>
                    </a:lnTo>
                    <a:lnTo>
                      <a:pt x="117" y="34"/>
                    </a:lnTo>
                    <a:lnTo>
                      <a:pt x="115" y="36"/>
                    </a:lnTo>
                    <a:lnTo>
                      <a:pt x="112" y="38"/>
                    </a:lnTo>
                    <a:lnTo>
                      <a:pt x="110" y="39"/>
                    </a:lnTo>
                    <a:lnTo>
                      <a:pt x="109" y="42"/>
                    </a:lnTo>
                    <a:lnTo>
                      <a:pt x="105" y="43"/>
                    </a:lnTo>
                    <a:lnTo>
                      <a:pt x="109" y="48"/>
                    </a:lnTo>
                    <a:lnTo>
                      <a:pt x="115" y="53"/>
                    </a:lnTo>
                    <a:lnTo>
                      <a:pt x="128" y="56"/>
                    </a:lnTo>
                    <a:lnTo>
                      <a:pt x="138" y="60"/>
                    </a:lnTo>
                    <a:lnTo>
                      <a:pt x="143" y="66"/>
                    </a:lnTo>
                    <a:lnTo>
                      <a:pt x="149" y="80"/>
                    </a:lnTo>
                    <a:lnTo>
                      <a:pt x="152" y="90"/>
                    </a:lnTo>
                    <a:lnTo>
                      <a:pt x="156" y="102"/>
                    </a:lnTo>
                    <a:lnTo>
                      <a:pt x="160" y="109"/>
                    </a:lnTo>
                    <a:lnTo>
                      <a:pt x="168" y="120"/>
                    </a:lnTo>
                    <a:lnTo>
                      <a:pt x="176" y="132"/>
                    </a:lnTo>
                    <a:lnTo>
                      <a:pt x="184" y="136"/>
                    </a:lnTo>
                    <a:lnTo>
                      <a:pt x="185" y="137"/>
                    </a:lnTo>
                    <a:lnTo>
                      <a:pt x="187" y="141"/>
                    </a:lnTo>
                    <a:lnTo>
                      <a:pt x="188" y="144"/>
                    </a:lnTo>
                    <a:lnTo>
                      <a:pt x="188" y="147"/>
                    </a:lnTo>
                    <a:lnTo>
                      <a:pt x="188" y="152"/>
                    </a:lnTo>
                    <a:lnTo>
                      <a:pt x="187" y="154"/>
                    </a:lnTo>
                    <a:lnTo>
                      <a:pt x="185" y="159"/>
                    </a:lnTo>
                    <a:lnTo>
                      <a:pt x="184" y="161"/>
                    </a:lnTo>
                    <a:lnTo>
                      <a:pt x="182" y="162"/>
                    </a:lnTo>
                    <a:lnTo>
                      <a:pt x="179" y="163"/>
                    </a:lnTo>
                    <a:lnTo>
                      <a:pt x="178" y="165"/>
                    </a:lnTo>
                    <a:lnTo>
                      <a:pt x="177" y="166"/>
                    </a:lnTo>
                    <a:lnTo>
                      <a:pt x="176" y="166"/>
                    </a:lnTo>
                    <a:lnTo>
                      <a:pt x="173" y="165"/>
                    </a:lnTo>
                    <a:lnTo>
                      <a:pt x="169" y="164"/>
                    </a:lnTo>
                    <a:lnTo>
                      <a:pt x="167" y="162"/>
                    </a:lnTo>
                    <a:lnTo>
                      <a:pt x="165" y="159"/>
                    </a:lnTo>
                    <a:lnTo>
                      <a:pt x="163" y="155"/>
                    </a:lnTo>
                    <a:lnTo>
                      <a:pt x="162" y="152"/>
                    </a:lnTo>
                    <a:lnTo>
                      <a:pt x="161" y="148"/>
                    </a:lnTo>
                    <a:lnTo>
                      <a:pt x="160" y="144"/>
                    </a:lnTo>
                    <a:lnTo>
                      <a:pt x="160" y="141"/>
                    </a:lnTo>
                    <a:lnTo>
                      <a:pt x="161" y="137"/>
                    </a:lnTo>
                    <a:lnTo>
                      <a:pt x="161" y="133"/>
                    </a:lnTo>
                    <a:lnTo>
                      <a:pt x="160" y="130"/>
                    </a:lnTo>
                    <a:lnTo>
                      <a:pt x="149" y="116"/>
                    </a:lnTo>
                    <a:lnTo>
                      <a:pt x="139" y="106"/>
                    </a:lnTo>
                    <a:lnTo>
                      <a:pt x="134" y="98"/>
                    </a:lnTo>
                    <a:lnTo>
                      <a:pt x="132" y="99"/>
                    </a:lnTo>
                    <a:lnTo>
                      <a:pt x="126" y="125"/>
                    </a:lnTo>
                    <a:lnTo>
                      <a:pt x="121" y="146"/>
                    </a:lnTo>
                    <a:lnTo>
                      <a:pt x="127" y="175"/>
                    </a:lnTo>
                    <a:lnTo>
                      <a:pt x="132" y="197"/>
                    </a:lnTo>
                    <a:lnTo>
                      <a:pt x="139" y="231"/>
                    </a:lnTo>
                    <a:lnTo>
                      <a:pt x="145" y="256"/>
                    </a:lnTo>
                    <a:lnTo>
                      <a:pt x="148" y="259"/>
                    </a:lnTo>
                    <a:lnTo>
                      <a:pt x="151" y="259"/>
                    </a:lnTo>
                    <a:lnTo>
                      <a:pt x="157" y="260"/>
                    </a:lnTo>
                    <a:lnTo>
                      <a:pt x="162" y="261"/>
                    </a:lnTo>
                    <a:lnTo>
                      <a:pt x="167" y="263"/>
                    </a:lnTo>
                    <a:lnTo>
                      <a:pt x="171" y="265"/>
                    </a:lnTo>
                    <a:lnTo>
                      <a:pt x="174" y="269"/>
                    </a:lnTo>
                    <a:lnTo>
                      <a:pt x="177" y="272"/>
                    </a:lnTo>
                    <a:lnTo>
                      <a:pt x="178" y="276"/>
                    </a:lnTo>
                    <a:lnTo>
                      <a:pt x="179" y="279"/>
                    </a:lnTo>
                    <a:lnTo>
                      <a:pt x="117" y="279"/>
                    </a:lnTo>
                    <a:lnTo>
                      <a:pt x="102" y="231"/>
                    </a:lnTo>
                    <a:lnTo>
                      <a:pt x="95" y="206"/>
                    </a:lnTo>
                    <a:lnTo>
                      <a:pt x="87" y="231"/>
                    </a:lnTo>
                    <a:lnTo>
                      <a:pt x="71" y="279"/>
                    </a:lnTo>
                    <a:lnTo>
                      <a:pt x="9" y="279"/>
                    </a:lnTo>
                    <a:lnTo>
                      <a:pt x="10" y="274"/>
                    </a:lnTo>
                    <a:lnTo>
                      <a:pt x="11" y="271"/>
                    </a:lnTo>
                    <a:lnTo>
                      <a:pt x="13" y="269"/>
                    </a:lnTo>
                    <a:lnTo>
                      <a:pt x="17" y="265"/>
                    </a:lnTo>
                    <a:lnTo>
                      <a:pt x="22" y="263"/>
                    </a:lnTo>
                    <a:lnTo>
                      <a:pt x="28" y="261"/>
                    </a:lnTo>
                    <a:lnTo>
                      <a:pt x="33" y="259"/>
                    </a:lnTo>
                    <a:lnTo>
                      <a:pt x="40" y="258"/>
                    </a:lnTo>
                    <a:lnTo>
                      <a:pt x="44" y="254"/>
                    </a:lnTo>
                    <a:lnTo>
                      <a:pt x="50" y="231"/>
                    </a:lnTo>
                    <a:lnTo>
                      <a:pt x="57" y="197"/>
                    </a:lnTo>
                    <a:lnTo>
                      <a:pt x="61" y="175"/>
                    </a:lnTo>
                    <a:lnTo>
                      <a:pt x="67" y="146"/>
                    </a:lnTo>
                    <a:lnTo>
                      <a:pt x="63" y="125"/>
                    </a:lnTo>
                    <a:lnTo>
                      <a:pt x="55" y="99"/>
                    </a:lnTo>
                    <a:lnTo>
                      <a:pt x="54" y="98"/>
                    </a:lnTo>
                    <a:lnTo>
                      <a:pt x="51" y="102"/>
                    </a:lnTo>
                    <a:lnTo>
                      <a:pt x="44" y="111"/>
                    </a:lnTo>
                    <a:lnTo>
                      <a:pt x="37" y="119"/>
                    </a:lnTo>
                    <a:lnTo>
                      <a:pt x="28" y="130"/>
                    </a:lnTo>
                    <a:lnTo>
                      <a:pt x="27" y="134"/>
                    </a:lnTo>
                    <a:lnTo>
                      <a:pt x="28" y="137"/>
                    </a:lnTo>
                    <a:lnTo>
                      <a:pt x="28" y="141"/>
                    </a:lnTo>
                    <a:lnTo>
                      <a:pt x="28" y="146"/>
                    </a:lnTo>
                    <a:lnTo>
                      <a:pt x="27" y="152"/>
                    </a:lnTo>
                    <a:lnTo>
                      <a:pt x="24" y="157"/>
                    </a:lnTo>
                    <a:lnTo>
                      <a:pt x="23" y="160"/>
                    </a:lnTo>
                    <a:lnTo>
                      <a:pt x="21" y="162"/>
                    </a:lnTo>
                    <a:lnTo>
                      <a:pt x="18" y="163"/>
                    </a:lnTo>
                    <a:lnTo>
                      <a:pt x="16" y="165"/>
                    </a:lnTo>
                    <a:lnTo>
                      <a:pt x="13" y="165"/>
                    </a:lnTo>
                    <a:lnTo>
                      <a:pt x="11" y="166"/>
                    </a:lnTo>
                    <a:lnTo>
                      <a:pt x="10" y="165"/>
                    </a:lnTo>
                    <a:lnTo>
                      <a:pt x="9" y="163"/>
                    </a:lnTo>
                    <a:lnTo>
                      <a:pt x="5" y="162"/>
                    </a:lnTo>
                    <a:lnTo>
                      <a:pt x="4" y="161"/>
                    </a:lnTo>
                    <a:lnTo>
                      <a:pt x="2" y="157"/>
                    </a:lnTo>
                    <a:lnTo>
                      <a:pt x="1" y="155"/>
                    </a:lnTo>
                    <a:lnTo>
                      <a:pt x="1" y="152"/>
                    </a:lnTo>
                    <a:lnTo>
                      <a:pt x="0" y="147"/>
                    </a:lnTo>
                    <a:lnTo>
                      <a:pt x="0" y="143"/>
                    </a:lnTo>
                    <a:lnTo>
                      <a:pt x="1" y="139"/>
                    </a:lnTo>
                    <a:lnTo>
                      <a:pt x="4" y="136"/>
                    </a:lnTo>
                    <a:lnTo>
                      <a:pt x="9" y="134"/>
                    </a:lnTo>
                    <a:lnTo>
                      <a:pt x="12" y="132"/>
                    </a:lnTo>
                    <a:lnTo>
                      <a:pt x="20" y="123"/>
                    </a:lnTo>
                    <a:lnTo>
                      <a:pt x="28" y="109"/>
                    </a:lnTo>
                    <a:lnTo>
                      <a:pt x="32" y="102"/>
                    </a:lnTo>
                    <a:lnTo>
                      <a:pt x="35" y="90"/>
                    </a:lnTo>
                    <a:lnTo>
                      <a:pt x="39" y="80"/>
                    </a:lnTo>
                    <a:lnTo>
                      <a:pt x="45" y="66"/>
                    </a:lnTo>
                    <a:lnTo>
                      <a:pt x="50" y="60"/>
                    </a:lnTo>
                    <a:lnTo>
                      <a:pt x="61" y="56"/>
                    </a:lnTo>
                    <a:lnTo>
                      <a:pt x="74" y="53"/>
                    </a:lnTo>
                    <a:lnTo>
                      <a:pt x="79" y="48"/>
                    </a:lnTo>
                    <a:lnTo>
                      <a:pt x="82" y="43"/>
                    </a:lnTo>
                  </a:path>
                </a:pathLst>
              </a:custGeom>
              <a:solidFill>
                <a:srgbClr val="FF6000"/>
              </a:solidFill>
              <a:ln w="9525">
                <a:noFill/>
                <a:miter lim="800000"/>
                <a:headEnd/>
                <a:tailEnd/>
              </a:ln>
            </p:spPr>
            <p:txBody>
              <a:bodyPr/>
              <a:lstStyle/>
              <a:p>
                <a:endParaRPr lang="zh-CN" altLang="en-US" sz="1400" i="0"/>
              </a:p>
            </p:txBody>
          </p:sp>
          <p:cxnSp>
            <p:nvCxnSpPr>
              <p:cNvPr id="99343" name="Straight Connector 6"/>
              <p:cNvCxnSpPr>
                <a:cxnSpLocks noChangeShapeType="1"/>
              </p:cNvCxnSpPr>
              <p:nvPr/>
            </p:nvCxnSpPr>
            <p:spPr bwMode="auto">
              <a:xfrm rot="5400000">
                <a:off x="433" y="1488"/>
                <a:ext cx="1151" cy="1"/>
              </a:xfrm>
              <a:prstGeom prst="line">
                <a:avLst/>
              </a:prstGeom>
              <a:noFill/>
              <a:ln w="9525" algn="ctr">
                <a:solidFill>
                  <a:schemeClr val="tx1"/>
                </a:solidFill>
                <a:prstDash val="sysDash"/>
                <a:round/>
                <a:headEnd/>
                <a:tailEnd/>
              </a:ln>
            </p:spPr>
          </p:cxnSp>
          <p:cxnSp>
            <p:nvCxnSpPr>
              <p:cNvPr id="99344" name="Straight Connector 11"/>
              <p:cNvCxnSpPr>
                <a:cxnSpLocks noChangeShapeType="1"/>
              </p:cNvCxnSpPr>
              <p:nvPr/>
            </p:nvCxnSpPr>
            <p:spPr bwMode="auto">
              <a:xfrm rot="5400000">
                <a:off x="1969" y="1536"/>
                <a:ext cx="1151" cy="1"/>
              </a:xfrm>
              <a:prstGeom prst="line">
                <a:avLst/>
              </a:prstGeom>
              <a:noFill/>
              <a:ln w="9525" algn="ctr">
                <a:solidFill>
                  <a:schemeClr val="tx1"/>
                </a:solidFill>
                <a:prstDash val="sysDash"/>
                <a:round/>
                <a:headEnd/>
                <a:tailEnd/>
              </a:ln>
            </p:spPr>
          </p:cxnSp>
          <p:cxnSp>
            <p:nvCxnSpPr>
              <p:cNvPr id="99345" name="Straight Arrow Connector 18"/>
              <p:cNvCxnSpPr>
                <a:cxnSpLocks noChangeShapeType="1"/>
              </p:cNvCxnSpPr>
              <p:nvPr/>
            </p:nvCxnSpPr>
            <p:spPr bwMode="auto">
              <a:xfrm>
                <a:off x="1008" y="1488"/>
                <a:ext cx="1536" cy="1"/>
              </a:xfrm>
              <a:prstGeom prst="straightConnector1">
                <a:avLst/>
              </a:prstGeom>
              <a:noFill/>
              <a:ln w="25400" algn="ctr">
                <a:solidFill>
                  <a:srgbClr val="FF0000"/>
                </a:solidFill>
                <a:round/>
                <a:headEnd/>
                <a:tailEnd type="arrow" w="med" len="med"/>
              </a:ln>
            </p:spPr>
          </p:cxnSp>
          <p:cxnSp>
            <p:nvCxnSpPr>
              <p:cNvPr id="99346" name="Straight Arrow Connector 20"/>
              <p:cNvCxnSpPr>
                <a:cxnSpLocks noChangeShapeType="1"/>
              </p:cNvCxnSpPr>
              <p:nvPr/>
            </p:nvCxnSpPr>
            <p:spPr bwMode="auto">
              <a:xfrm rot="10800000">
                <a:off x="1008" y="1824"/>
                <a:ext cx="1536" cy="1"/>
              </a:xfrm>
              <a:prstGeom prst="straightConnector1">
                <a:avLst/>
              </a:prstGeom>
              <a:noFill/>
              <a:ln w="25400" algn="ctr">
                <a:solidFill>
                  <a:srgbClr val="FF0000"/>
                </a:solidFill>
                <a:round/>
                <a:headEnd/>
                <a:tailEnd type="arrow" w="med" len="med"/>
              </a:ln>
            </p:spPr>
          </p:cxnSp>
          <p:cxnSp>
            <p:nvCxnSpPr>
              <p:cNvPr id="99347" name="Straight Connector 31"/>
              <p:cNvCxnSpPr>
                <a:cxnSpLocks noChangeShapeType="1"/>
              </p:cNvCxnSpPr>
              <p:nvPr/>
            </p:nvCxnSpPr>
            <p:spPr bwMode="auto">
              <a:xfrm rot="5400000">
                <a:off x="1201" y="1151"/>
                <a:ext cx="384" cy="1"/>
              </a:xfrm>
              <a:prstGeom prst="line">
                <a:avLst/>
              </a:prstGeom>
              <a:noFill/>
              <a:ln w="9525" algn="ctr">
                <a:solidFill>
                  <a:schemeClr val="tx1"/>
                </a:solidFill>
                <a:prstDash val="sysDash"/>
                <a:round/>
                <a:headEnd/>
                <a:tailEnd/>
              </a:ln>
            </p:spPr>
          </p:cxnSp>
          <p:cxnSp>
            <p:nvCxnSpPr>
              <p:cNvPr id="99348" name="Straight Connector 34"/>
              <p:cNvCxnSpPr>
                <a:cxnSpLocks noChangeShapeType="1"/>
              </p:cNvCxnSpPr>
              <p:nvPr/>
            </p:nvCxnSpPr>
            <p:spPr bwMode="auto">
              <a:xfrm rot="5400000">
                <a:off x="1585" y="1151"/>
                <a:ext cx="384" cy="1"/>
              </a:xfrm>
              <a:prstGeom prst="line">
                <a:avLst/>
              </a:prstGeom>
              <a:noFill/>
              <a:ln w="9525" algn="ctr">
                <a:solidFill>
                  <a:schemeClr val="tx1"/>
                </a:solidFill>
                <a:prstDash val="sysDash"/>
                <a:round/>
                <a:headEnd/>
                <a:tailEnd/>
              </a:ln>
            </p:spPr>
          </p:cxnSp>
          <p:cxnSp>
            <p:nvCxnSpPr>
              <p:cNvPr id="99349" name="Straight Arrow Connector 37"/>
              <p:cNvCxnSpPr>
                <a:cxnSpLocks noChangeShapeType="1"/>
              </p:cNvCxnSpPr>
              <p:nvPr/>
            </p:nvCxnSpPr>
            <p:spPr bwMode="auto">
              <a:xfrm>
                <a:off x="1008" y="1248"/>
                <a:ext cx="384" cy="1"/>
              </a:xfrm>
              <a:prstGeom prst="straightConnector1">
                <a:avLst/>
              </a:prstGeom>
              <a:noFill/>
              <a:ln w="9525" algn="ctr">
                <a:solidFill>
                  <a:schemeClr val="tx1"/>
                </a:solidFill>
                <a:round/>
                <a:headEnd/>
                <a:tailEnd type="arrow" w="med" len="med"/>
              </a:ln>
            </p:spPr>
          </p:cxnSp>
          <p:sp>
            <p:nvSpPr>
              <p:cNvPr id="99350" name="TextBox 38"/>
              <p:cNvSpPr txBox="1">
                <a:spLocks noChangeArrowheads="1"/>
              </p:cNvSpPr>
              <p:nvPr/>
            </p:nvSpPr>
            <p:spPr bwMode="auto">
              <a:xfrm>
                <a:off x="961" y="969"/>
                <a:ext cx="479" cy="250"/>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客户端时间</a:t>
                </a:r>
              </a:p>
            </p:txBody>
          </p:sp>
          <p:cxnSp>
            <p:nvCxnSpPr>
              <p:cNvPr id="99351" name="Straight Arrow Connector 37"/>
              <p:cNvCxnSpPr>
                <a:cxnSpLocks noChangeShapeType="1"/>
              </p:cNvCxnSpPr>
              <p:nvPr/>
            </p:nvCxnSpPr>
            <p:spPr bwMode="auto">
              <a:xfrm>
                <a:off x="1392" y="1248"/>
                <a:ext cx="384" cy="1"/>
              </a:xfrm>
              <a:prstGeom prst="straightConnector1">
                <a:avLst/>
              </a:prstGeom>
              <a:noFill/>
              <a:ln w="9525" algn="ctr">
                <a:solidFill>
                  <a:schemeClr val="tx1"/>
                </a:solidFill>
                <a:round/>
                <a:headEnd/>
                <a:tailEnd type="arrow" w="med" len="med"/>
              </a:ln>
            </p:spPr>
          </p:cxnSp>
          <p:cxnSp>
            <p:nvCxnSpPr>
              <p:cNvPr id="99352" name="Straight Arrow Connector 37"/>
              <p:cNvCxnSpPr>
                <a:cxnSpLocks noChangeShapeType="1"/>
              </p:cNvCxnSpPr>
              <p:nvPr/>
            </p:nvCxnSpPr>
            <p:spPr bwMode="auto">
              <a:xfrm>
                <a:off x="1776" y="1248"/>
                <a:ext cx="768" cy="1"/>
              </a:xfrm>
              <a:prstGeom prst="straightConnector1">
                <a:avLst/>
              </a:prstGeom>
              <a:noFill/>
              <a:ln w="9525" algn="ctr">
                <a:solidFill>
                  <a:schemeClr val="tx1"/>
                </a:solidFill>
                <a:round/>
                <a:headEnd/>
                <a:tailEnd type="arrow" w="med" len="med"/>
              </a:ln>
            </p:spPr>
          </p:cxnSp>
          <p:sp>
            <p:nvSpPr>
              <p:cNvPr id="99353" name="TextBox 38"/>
              <p:cNvSpPr txBox="1">
                <a:spLocks noChangeArrowheads="1"/>
              </p:cNvSpPr>
              <p:nvPr/>
            </p:nvSpPr>
            <p:spPr bwMode="auto">
              <a:xfrm>
                <a:off x="1392" y="960"/>
                <a:ext cx="480" cy="250"/>
              </a:xfrm>
              <a:prstGeom prst="rect">
                <a:avLst/>
              </a:prstGeom>
              <a:noFill/>
              <a:ln w="9525">
                <a:noFill/>
                <a:miter lim="800000"/>
                <a:headEnd/>
                <a:tailEnd/>
              </a:ln>
            </p:spPr>
            <p:txBody>
              <a:bodyPr>
                <a:spAutoFit/>
              </a:bodyPr>
              <a:lstStyle/>
              <a:p>
                <a:pPr eaLnBrk="0" hangingPunct="0"/>
                <a:r>
                  <a:rPr lang="en-US" altLang="zh-CN" sz="1400" b="1" i="0">
                    <a:latin typeface="微软雅黑" pitchFamily="34" charset="-122"/>
                    <a:ea typeface="微软雅黑" pitchFamily="34" charset="-122"/>
                  </a:rPr>
                  <a:t>DNS</a:t>
                </a:r>
                <a:r>
                  <a:rPr lang="zh-CN" altLang="en-US" sz="1400" b="1" i="0">
                    <a:latin typeface="微软雅黑" pitchFamily="34" charset="-122"/>
                    <a:ea typeface="微软雅黑" pitchFamily="34" charset="-122"/>
                  </a:rPr>
                  <a:t>时间</a:t>
                </a:r>
                <a:endParaRPr lang="en-US" altLang="en-US" sz="1400" b="1" i="0">
                  <a:latin typeface="微软雅黑" pitchFamily="34" charset="-122"/>
                  <a:ea typeface="微软雅黑" pitchFamily="34" charset="-122"/>
                </a:endParaRPr>
              </a:p>
            </p:txBody>
          </p:sp>
          <p:sp>
            <p:nvSpPr>
              <p:cNvPr id="99354" name="TextBox 38"/>
              <p:cNvSpPr txBox="1">
                <a:spLocks noChangeArrowheads="1"/>
              </p:cNvSpPr>
              <p:nvPr/>
            </p:nvSpPr>
            <p:spPr bwMode="auto">
              <a:xfrm>
                <a:off x="1886" y="982"/>
                <a:ext cx="636"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网络时间</a:t>
                </a:r>
                <a:endParaRPr lang="en-US" altLang="en-US" sz="1400" b="1" i="0">
                  <a:latin typeface="微软雅黑" pitchFamily="34" charset="-122"/>
                  <a:ea typeface="微软雅黑" pitchFamily="34" charset="-122"/>
                </a:endParaRPr>
              </a:p>
            </p:txBody>
          </p:sp>
          <p:sp>
            <p:nvSpPr>
              <p:cNvPr id="99355" name="TextBox 38"/>
              <p:cNvSpPr txBox="1">
                <a:spLocks noChangeArrowheads="1"/>
              </p:cNvSpPr>
              <p:nvPr/>
            </p:nvSpPr>
            <p:spPr bwMode="auto">
              <a:xfrm>
                <a:off x="1392" y="1871"/>
                <a:ext cx="721" cy="250"/>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应用处理返回时间</a:t>
                </a:r>
                <a:endParaRPr lang="en-US" altLang="en-US" sz="1400" b="1" i="0">
                  <a:latin typeface="微软雅黑" pitchFamily="34" charset="-122"/>
                  <a:ea typeface="微软雅黑" pitchFamily="34" charset="-122"/>
                </a:endParaRPr>
              </a:p>
            </p:txBody>
          </p:sp>
        </p:grpSp>
        <p:cxnSp>
          <p:nvCxnSpPr>
            <p:cNvPr id="99338" name="Straight Connector 12"/>
            <p:cNvCxnSpPr>
              <a:cxnSpLocks noChangeShapeType="1"/>
            </p:cNvCxnSpPr>
            <p:nvPr/>
          </p:nvCxnSpPr>
          <p:spPr bwMode="auto">
            <a:xfrm rot="5400000">
              <a:off x="2214" y="1311"/>
              <a:ext cx="1151" cy="1"/>
            </a:xfrm>
            <a:prstGeom prst="line">
              <a:avLst/>
            </a:prstGeom>
            <a:noFill/>
            <a:ln w="9525" algn="ctr">
              <a:solidFill>
                <a:schemeClr val="tx1"/>
              </a:solidFill>
              <a:prstDash val="sysDash"/>
              <a:round/>
              <a:headEnd/>
              <a:tailEnd/>
            </a:ln>
          </p:spPr>
        </p:cxnSp>
        <p:pic>
          <p:nvPicPr>
            <p:cNvPr id="99339" name="Picture 5"/>
            <p:cNvPicPr>
              <a:picLocks noChangeAspect="1" noChangeArrowheads="1"/>
            </p:cNvPicPr>
            <p:nvPr/>
          </p:nvPicPr>
          <p:blipFill>
            <a:blip r:embed="rId3" cstate="print"/>
            <a:srcRect/>
            <a:stretch>
              <a:fillRect/>
            </a:stretch>
          </p:blipFill>
          <p:spPr bwMode="auto">
            <a:xfrm>
              <a:off x="2381" y="1145"/>
              <a:ext cx="384" cy="576"/>
            </a:xfrm>
            <a:prstGeom prst="rect">
              <a:avLst/>
            </a:prstGeom>
            <a:noFill/>
            <a:ln w="9525">
              <a:noFill/>
              <a:miter lim="800000"/>
              <a:headEnd/>
              <a:tailEnd/>
            </a:ln>
          </p:spPr>
        </p:pic>
        <p:sp>
          <p:nvSpPr>
            <p:cNvPr id="99340" name="TextBox 38"/>
            <p:cNvSpPr txBox="1">
              <a:spLocks noChangeArrowheads="1"/>
            </p:cNvSpPr>
            <p:nvPr/>
          </p:nvSpPr>
          <p:spPr bwMode="auto">
            <a:xfrm>
              <a:off x="2290" y="782"/>
              <a:ext cx="480" cy="147"/>
            </a:xfrm>
            <a:prstGeom prst="rect">
              <a:avLst/>
            </a:prstGeom>
            <a:noFill/>
            <a:ln w="9525">
              <a:noFill/>
              <a:miter lim="800000"/>
              <a:headEnd/>
              <a:tailEnd/>
            </a:ln>
          </p:spPr>
          <p:txBody>
            <a:bodyPr>
              <a:spAutoFit/>
            </a:bodyPr>
            <a:lstStyle/>
            <a:p>
              <a:pPr eaLnBrk="0" hangingPunct="0"/>
              <a:r>
                <a:rPr lang="zh-CN" altLang="en-US" sz="1400" b="1" i="0">
                  <a:latin typeface="微软雅黑" pitchFamily="34" charset="-122"/>
                  <a:ea typeface="微软雅黑" pitchFamily="34" charset="-122"/>
                </a:rPr>
                <a:t>服务时间</a:t>
              </a:r>
              <a:endParaRPr lang="en-US" altLang="en-US" sz="1400" b="1" i="0">
                <a:latin typeface="微软雅黑" pitchFamily="34" charset="-122"/>
                <a:ea typeface="微软雅黑" pitchFamily="34" charset="-122"/>
              </a:endParaRPr>
            </a:p>
          </p:txBody>
        </p:sp>
        <p:cxnSp>
          <p:nvCxnSpPr>
            <p:cNvPr id="99341" name="Straight Arrow Connector 37"/>
            <p:cNvCxnSpPr>
              <a:cxnSpLocks noChangeShapeType="1"/>
            </p:cNvCxnSpPr>
            <p:nvPr/>
          </p:nvCxnSpPr>
          <p:spPr bwMode="auto">
            <a:xfrm>
              <a:off x="2290" y="1054"/>
              <a:ext cx="544" cy="0"/>
            </a:xfrm>
            <a:prstGeom prst="straightConnector1">
              <a:avLst/>
            </a:prstGeom>
            <a:noFill/>
            <a:ln w="9525" algn="ctr">
              <a:solidFill>
                <a:schemeClr val="tx1"/>
              </a:solidFill>
              <a:round/>
              <a:headEnd/>
              <a:tailEnd type="arrow" w="med" len="med"/>
            </a:ln>
          </p:spPr>
        </p:cxnSp>
      </p:grpSp>
      <p:sp>
        <p:nvSpPr>
          <p:cNvPr id="99331" name="TextBox 10"/>
          <p:cNvSpPr txBox="1">
            <a:spLocks noChangeArrowheads="1"/>
          </p:cNvSpPr>
          <p:nvPr/>
        </p:nvSpPr>
        <p:spPr bwMode="auto">
          <a:xfrm>
            <a:off x="1331913" y="1700213"/>
            <a:ext cx="5327650" cy="1323975"/>
          </a:xfrm>
          <a:prstGeom prst="rect">
            <a:avLst/>
          </a:prstGeom>
          <a:noFill/>
          <a:ln w="9525">
            <a:noFill/>
            <a:miter lim="800000"/>
            <a:headEnd/>
            <a:tailEnd/>
          </a:ln>
        </p:spPr>
        <p:txBody>
          <a:bodyPr>
            <a:spAutoFit/>
          </a:bodyPr>
          <a:lstStyle/>
          <a:p>
            <a:pPr marL="457200" indent="-457200">
              <a:spcBef>
                <a:spcPts val="600"/>
              </a:spcBef>
              <a:spcAft>
                <a:spcPts val="600"/>
              </a:spcAft>
            </a:pPr>
            <a:r>
              <a:rPr lang="zh-CN" altLang="en-US" sz="2000" i="0"/>
              <a:t>性能监控：</a:t>
            </a:r>
            <a:endParaRPr lang="en-US" altLang="zh-CN" sz="2000" i="0"/>
          </a:p>
          <a:p>
            <a:pPr marL="457200" indent="-457200">
              <a:spcBef>
                <a:spcPts val="600"/>
              </a:spcBef>
              <a:spcAft>
                <a:spcPts val="600"/>
              </a:spcAft>
              <a:buFont typeface="黑体" pitchFamily="49" charset="-122"/>
              <a:buAutoNum type="circleNumDbPlain"/>
            </a:pPr>
            <a:r>
              <a:rPr lang="en-US" altLang="zh-CN" sz="2000" i="0">
                <a:solidFill>
                  <a:srgbClr val="0000FF"/>
                </a:solidFill>
              </a:rPr>
              <a:t>Web</a:t>
            </a:r>
            <a:r>
              <a:rPr lang="en-US" altLang="en-US" sz="2000" i="0">
                <a:solidFill>
                  <a:srgbClr val="0000FF"/>
                </a:solidFill>
              </a:rPr>
              <a:t>/应用/数据库</a:t>
            </a:r>
            <a:r>
              <a:rPr lang="zh-CN" altLang="en-US" sz="2000" i="0">
                <a:solidFill>
                  <a:srgbClr val="0000FF"/>
                </a:solidFill>
              </a:rPr>
              <a:t>服务器</a:t>
            </a:r>
            <a:endParaRPr lang="en-US" altLang="zh-CN" sz="2000" i="0">
              <a:solidFill>
                <a:srgbClr val="0000FF"/>
              </a:solidFill>
            </a:endParaRPr>
          </a:p>
          <a:p>
            <a:pPr marL="457200" indent="-457200">
              <a:spcBef>
                <a:spcPts val="600"/>
              </a:spcBef>
              <a:spcAft>
                <a:spcPts val="600"/>
              </a:spcAft>
              <a:buFont typeface="黑体" pitchFamily="49" charset="-122"/>
              <a:buAutoNum type="circleNumDbPlain"/>
            </a:pPr>
            <a:r>
              <a:rPr lang="zh-CN" altLang="en-US" sz="2000" i="0">
                <a:solidFill>
                  <a:srgbClr val="0000FF"/>
                </a:solidFill>
              </a:rPr>
              <a:t>系统资源、应用资源、硬件资源</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eaLnBrk="1" hangingPunct="1">
              <a:defRPr/>
            </a:pPr>
            <a:r>
              <a:rPr kumimoji="1" lang="zh-CN" altLang="en-US" sz="3600" b="1" dirty="0">
                <a:solidFill>
                  <a:srgbClr val="FFFF00"/>
                </a:solidFill>
                <a:latin typeface="+mn-ea"/>
                <a:ea typeface="+mn-ea"/>
              </a:rPr>
              <a:t>示例：监控</a:t>
            </a:r>
          </a:p>
        </p:txBody>
      </p:sp>
      <p:pic>
        <p:nvPicPr>
          <p:cNvPr id="101378" name="图片 2" descr="HP LR Monitor.png"/>
          <p:cNvPicPr>
            <a:picLocks noChangeAspect="1"/>
          </p:cNvPicPr>
          <p:nvPr/>
        </p:nvPicPr>
        <p:blipFill>
          <a:blip r:embed="rId3" cstate="print"/>
          <a:srcRect/>
          <a:stretch>
            <a:fillRect/>
          </a:stretch>
        </p:blipFill>
        <p:spPr bwMode="auto">
          <a:xfrm>
            <a:off x="683568" y="1844824"/>
            <a:ext cx="7685210" cy="3887688"/>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eaLnBrk="1" hangingPunct="1">
              <a:defRPr/>
            </a:pPr>
            <a:r>
              <a:rPr kumimoji="1" lang="en-US" altLang="zh-CN" sz="3600" b="1" dirty="0">
                <a:solidFill>
                  <a:srgbClr val="FFFF00"/>
                </a:solidFill>
                <a:latin typeface="+mn-ea"/>
                <a:ea typeface="+mn-ea"/>
              </a:rPr>
              <a:t>6.3.4</a:t>
            </a:r>
            <a:r>
              <a:rPr kumimoji="1" lang="zh-CN" altLang="en-US" sz="3600" b="1" dirty="0">
                <a:solidFill>
                  <a:srgbClr val="FFFF00"/>
                </a:solidFill>
                <a:latin typeface="+mn-ea"/>
                <a:ea typeface="+mn-ea"/>
              </a:rPr>
              <a:t>结果分析</a:t>
            </a:r>
          </a:p>
        </p:txBody>
      </p:sp>
      <p:grpSp>
        <p:nvGrpSpPr>
          <p:cNvPr id="113666" name="组合 8"/>
          <p:cNvGrpSpPr>
            <a:grpSpLocks/>
          </p:cNvGrpSpPr>
          <p:nvPr/>
        </p:nvGrpSpPr>
        <p:grpSpPr bwMode="auto">
          <a:xfrm>
            <a:off x="1547813" y="2205038"/>
            <a:ext cx="6119812" cy="4256087"/>
            <a:chOff x="1008063" y="2312988"/>
            <a:chExt cx="6551612" cy="4437062"/>
          </a:xfrm>
        </p:grpSpPr>
        <p:pic>
          <p:nvPicPr>
            <p:cNvPr id="113669" name="Picture 8" descr="response time MSDN"/>
            <p:cNvPicPr>
              <a:picLocks noChangeAspect="1" noChangeArrowheads="1"/>
            </p:cNvPicPr>
            <p:nvPr/>
          </p:nvPicPr>
          <p:blipFill>
            <a:blip r:embed="rId3" cstate="print"/>
            <a:srcRect/>
            <a:stretch>
              <a:fillRect/>
            </a:stretch>
          </p:blipFill>
          <p:spPr bwMode="auto">
            <a:xfrm>
              <a:off x="1008063" y="2312988"/>
              <a:ext cx="6551612" cy="4437062"/>
            </a:xfrm>
            <a:prstGeom prst="rect">
              <a:avLst/>
            </a:prstGeom>
            <a:noFill/>
            <a:ln w="9525">
              <a:noFill/>
              <a:miter lim="800000"/>
              <a:headEnd/>
              <a:tailEnd/>
            </a:ln>
          </p:spPr>
        </p:pic>
        <p:sp>
          <p:nvSpPr>
            <p:cNvPr id="113670" name="Oval 11"/>
            <p:cNvSpPr>
              <a:spLocks noChangeArrowheads="1"/>
            </p:cNvSpPr>
            <p:nvPr/>
          </p:nvSpPr>
          <p:spPr bwMode="auto">
            <a:xfrm>
              <a:off x="5651500" y="4652963"/>
              <a:ext cx="252413" cy="252412"/>
            </a:xfrm>
            <a:prstGeom prst="ellipse">
              <a:avLst/>
            </a:prstGeom>
            <a:noFill/>
            <a:ln w="19050" algn="ctr">
              <a:solidFill>
                <a:srgbClr val="FF0000"/>
              </a:solidFill>
              <a:prstDash val="dash"/>
              <a:round/>
              <a:headEnd/>
              <a:tailEnd/>
            </a:ln>
          </p:spPr>
          <p:txBody>
            <a:bodyPr wrap="none" lIns="0" tIns="0" rIns="0" bIns="0" anchor="ctr">
              <a:spAutoFit/>
            </a:bodyPr>
            <a:lstStyle/>
            <a:p>
              <a:endParaRPr lang="zh-CN" altLang="en-US"/>
            </a:p>
          </p:txBody>
        </p:sp>
        <p:sp>
          <p:nvSpPr>
            <p:cNvPr id="113671" name="Oval 12"/>
            <p:cNvSpPr>
              <a:spLocks noChangeArrowheads="1"/>
            </p:cNvSpPr>
            <p:nvPr/>
          </p:nvSpPr>
          <p:spPr bwMode="auto">
            <a:xfrm>
              <a:off x="6084888" y="4292600"/>
              <a:ext cx="252412" cy="252413"/>
            </a:xfrm>
            <a:prstGeom prst="ellipse">
              <a:avLst/>
            </a:prstGeom>
            <a:noFill/>
            <a:ln w="19050" algn="ctr">
              <a:solidFill>
                <a:srgbClr val="FF0000"/>
              </a:solidFill>
              <a:prstDash val="dash"/>
              <a:round/>
              <a:headEnd/>
              <a:tailEnd/>
            </a:ln>
          </p:spPr>
          <p:txBody>
            <a:bodyPr wrap="none" lIns="0" tIns="0" rIns="0" bIns="0" anchor="ctr">
              <a:spAutoFit/>
            </a:bodyPr>
            <a:lstStyle/>
            <a:p>
              <a:endParaRPr lang="zh-CN" altLang="en-US"/>
            </a:p>
          </p:txBody>
        </p:sp>
      </p:grpSp>
      <p:sp>
        <p:nvSpPr>
          <p:cNvPr id="113667" name="Rectangle 7"/>
          <p:cNvSpPr>
            <a:spLocks noChangeArrowheads="1"/>
          </p:cNvSpPr>
          <p:nvPr/>
        </p:nvSpPr>
        <p:spPr bwMode="auto">
          <a:xfrm>
            <a:off x="827088" y="1370569"/>
            <a:ext cx="7386638" cy="738664"/>
          </a:xfrm>
          <a:prstGeom prst="rect">
            <a:avLst/>
          </a:prstGeom>
          <a:noFill/>
          <a:ln w="9525" algn="ctr">
            <a:noFill/>
            <a:miter lim="800000"/>
            <a:headEnd/>
            <a:tailEnd/>
          </a:ln>
        </p:spPr>
        <p:txBody>
          <a:bodyPr wrap="none" lIns="0" tIns="0" rIns="0" bIns="0" anchor="ctr">
            <a:spAutoFit/>
          </a:bodyPr>
          <a:lstStyle/>
          <a:p>
            <a:r>
              <a:rPr lang="zh-CN" altLang="en-US" sz="2400" dirty="0">
                <a:solidFill>
                  <a:srgbClr val="CA351C"/>
                </a:solidFill>
                <a:ea typeface="楷体_GB2312"/>
                <a:cs typeface="楷体_GB2312"/>
              </a:rPr>
              <a:t>要善于捕捉被监控的数据曲线发生突变的地方</a:t>
            </a:r>
            <a:r>
              <a:rPr lang="en-US" altLang="zh-CN" sz="2400" dirty="0">
                <a:solidFill>
                  <a:srgbClr val="CA351C"/>
                </a:solidFill>
                <a:ea typeface="楷体_GB2312"/>
                <a:cs typeface="楷体_GB2312"/>
              </a:rPr>
              <a:t>——</a:t>
            </a:r>
            <a:r>
              <a:rPr lang="zh-CN" altLang="en-US" sz="2400" dirty="0">
                <a:solidFill>
                  <a:srgbClr val="CA351C"/>
                </a:solidFill>
                <a:ea typeface="楷体_GB2312"/>
                <a:cs typeface="楷体_GB2312"/>
              </a:rPr>
              <a:t>拐点</a:t>
            </a:r>
            <a:endParaRPr lang="en-US" altLang="zh-CN" sz="2400" dirty="0">
              <a:solidFill>
                <a:srgbClr val="CA351C"/>
              </a:solidFill>
              <a:ea typeface="楷体_GB2312"/>
              <a:cs typeface="楷体_GB2312"/>
            </a:endParaRPr>
          </a:p>
          <a:p>
            <a:r>
              <a:rPr lang="zh-CN" altLang="en-US" sz="2400" dirty="0">
                <a:solidFill>
                  <a:srgbClr val="CA351C"/>
                </a:solidFill>
              </a:rPr>
              <a:t>这些点即为饱和点和性能瓶颈</a:t>
            </a:r>
            <a:r>
              <a:rPr lang="zh-CN" altLang="en-US" dirty="0"/>
              <a:t> </a:t>
            </a:r>
          </a:p>
        </p:txBody>
      </p:sp>
      <p:cxnSp>
        <p:nvCxnSpPr>
          <p:cNvPr id="8" name="直接箭头连接符 7"/>
          <p:cNvCxnSpPr/>
          <p:nvPr/>
        </p:nvCxnSpPr>
        <p:spPr>
          <a:xfrm flipH="1">
            <a:off x="6480175" y="1916113"/>
            <a:ext cx="1187450" cy="2305050"/>
          </a:xfrm>
          <a:prstGeom prst="straightConnector1">
            <a:avLst/>
          </a:prstGeom>
          <a:ln w="28575">
            <a:solidFill>
              <a:srgbClr val="D9271B"/>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6.1.1</a:t>
            </a:r>
            <a:r>
              <a:rPr lang="zh-CN" altLang="en-US" dirty="0"/>
              <a:t>功能测试</a:t>
            </a:r>
          </a:p>
        </p:txBody>
      </p:sp>
      <p:sp>
        <p:nvSpPr>
          <p:cNvPr id="3" name="内容占位符 2"/>
          <p:cNvSpPr>
            <a:spLocks noGrp="1"/>
          </p:cNvSpPr>
          <p:nvPr>
            <p:ph idx="1"/>
          </p:nvPr>
        </p:nvSpPr>
        <p:spPr/>
        <p:txBody>
          <a:bodyPr/>
          <a:lstStyle/>
          <a:p>
            <a:r>
              <a:rPr lang="zh-CN" altLang="en-US" dirty="0"/>
              <a:t>根据产品规格说明书，验证被测试的系统是否满足各方面的使用要求</a:t>
            </a:r>
            <a:endParaRPr lang="en-US" altLang="zh-CN" dirty="0"/>
          </a:p>
          <a:p>
            <a:endParaRPr lang="en-US" altLang="zh-CN" dirty="0"/>
          </a:p>
          <a:p>
            <a:r>
              <a:rPr lang="zh-CN" altLang="en-US" dirty="0"/>
              <a:t>界面，数据，操作，逻辑，接口</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4</a:t>
            </a:fld>
            <a:endParaRPr lang="en-US" altLang="zh-CN"/>
          </a:p>
        </p:txBody>
      </p:sp>
    </p:spTree>
    <p:extLst>
      <p:ext uri="{BB962C8B-B14F-4D97-AF65-F5344CB8AC3E}">
        <p14:creationId xmlns:p14="http://schemas.microsoft.com/office/powerpoint/2010/main" val="17314444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40</a:t>
            </a:fld>
            <a:endParaRPr lang="en-US" altLang="zh-CN"/>
          </a:p>
        </p:txBody>
      </p:sp>
      <p:pic>
        <p:nvPicPr>
          <p:cNvPr id="5" name="图片 4"/>
          <p:cNvPicPr>
            <a:picLocks noChangeAspect="1"/>
          </p:cNvPicPr>
          <p:nvPr/>
        </p:nvPicPr>
        <p:blipFill>
          <a:blip r:embed="rId2"/>
          <a:stretch>
            <a:fillRect/>
          </a:stretch>
        </p:blipFill>
        <p:spPr>
          <a:xfrm>
            <a:off x="448831" y="1285874"/>
            <a:ext cx="8227625" cy="4981235"/>
          </a:xfrm>
          <a:prstGeom prst="rect">
            <a:avLst/>
          </a:prstGeom>
        </p:spPr>
      </p:pic>
      <p:sp>
        <p:nvSpPr>
          <p:cNvPr id="6" name="文本框 5">
            <a:extLst>
              <a:ext uri="{FF2B5EF4-FFF2-40B4-BE49-F238E27FC236}">
                <a16:creationId xmlns:a16="http://schemas.microsoft.com/office/drawing/2014/main" id="{51620DD0-928E-F5FC-E898-720E6BEA9575}"/>
              </a:ext>
            </a:extLst>
          </p:cNvPr>
          <p:cNvSpPr txBox="1"/>
          <p:nvPr/>
        </p:nvSpPr>
        <p:spPr>
          <a:xfrm>
            <a:off x="4355976" y="4941168"/>
            <a:ext cx="1569660" cy="369332"/>
          </a:xfrm>
          <a:prstGeom prst="rect">
            <a:avLst/>
          </a:prstGeom>
          <a:solidFill>
            <a:schemeClr val="bg1"/>
          </a:solidFill>
        </p:spPr>
        <p:txBody>
          <a:bodyPr wrap="none" rtlCol="0">
            <a:spAutoFit/>
          </a:bodyPr>
          <a:lstStyle/>
          <a:p>
            <a:r>
              <a:rPr lang="zh-CN" altLang="en-US" b="1" i="0" dirty="0"/>
              <a:t>系统响应时间</a:t>
            </a:r>
          </a:p>
        </p:txBody>
      </p:sp>
    </p:spTree>
    <p:extLst>
      <p:ext uri="{BB962C8B-B14F-4D97-AF65-F5344CB8AC3E}">
        <p14:creationId xmlns:p14="http://schemas.microsoft.com/office/powerpoint/2010/main" val="600227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服务器的测试</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41</a:t>
            </a:fld>
            <a:endParaRPr lang="en-US" altLang="zh-CN"/>
          </a:p>
        </p:txBody>
      </p:sp>
      <p:pic>
        <p:nvPicPr>
          <p:cNvPr id="5" name="图片 4"/>
          <p:cNvPicPr>
            <a:picLocks noChangeAspect="1"/>
          </p:cNvPicPr>
          <p:nvPr/>
        </p:nvPicPr>
        <p:blipFill>
          <a:blip r:embed="rId2"/>
          <a:stretch>
            <a:fillRect/>
          </a:stretch>
        </p:blipFill>
        <p:spPr>
          <a:xfrm>
            <a:off x="431924" y="1772816"/>
            <a:ext cx="8280151" cy="2088232"/>
          </a:xfrm>
          <a:prstGeom prst="rect">
            <a:avLst/>
          </a:prstGeom>
        </p:spPr>
      </p:pic>
      <p:pic>
        <p:nvPicPr>
          <p:cNvPr id="6" name="图片 5"/>
          <p:cNvPicPr>
            <a:picLocks noChangeAspect="1"/>
          </p:cNvPicPr>
          <p:nvPr/>
        </p:nvPicPr>
        <p:blipFill>
          <a:blip r:embed="rId3"/>
          <a:stretch>
            <a:fillRect/>
          </a:stretch>
        </p:blipFill>
        <p:spPr>
          <a:xfrm>
            <a:off x="923999" y="3640120"/>
            <a:ext cx="3096345" cy="578115"/>
          </a:xfrm>
          <a:prstGeom prst="rect">
            <a:avLst/>
          </a:prstGeom>
        </p:spPr>
      </p:pic>
    </p:spTree>
    <p:extLst>
      <p:ext uri="{BB962C8B-B14F-4D97-AF65-F5344CB8AC3E}">
        <p14:creationId xmlns:p14="http://schemas.microsoft.com/office/powerpoint/2010/main" val="1925479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5"/>
          <p:cNvSpPr>
            <a:spLocks noGrp="1" noChangeArrowheads="1"/>
          </p:cNvSpPr>
          <p:nvPr>
            <p:ph type="body" idx="1"/>
          </p:nvPr>
        </p:nvSpPr>
        <p:spPr>
          <a:xfrm>
            <a:off x="755650" y="1844675"/>
            <a:ext cx="7777163" cy="3924300"/>
          </a:xfrm>
        </p:spPr>
        <p:txBody>
          <a:bodyPr/>
          <a:lstStyle/>
          <a:p>
            <a:pPr marL="531813" lvl="1" indent="-531813" eaLnBrk="1" hangingPunct="1">
              <a:lnSpc>
                <a:spcPct val="130000"/>
              </a:lnSpc>
              <a:spcBef>
                <a:spcPct val="10000"/>
              </a:spcBef>
              <a:spcAft>
                <a:spcPct val="10000"/>
              </a:spcAft>
              <a:buClr>
                <a:srgbClr val="91AC4E"/>
              </a:buClr>
              <a:buFont typeface="Wingdings" pitchFamily="2" charset="2"/>
              <a:buChar char="p"/>
            </a:pPr>
            <a:r>
              <a:rPr lang="zh-CN" altLang="en-US" sz="2400" dirty="0">
                <a:ea typeface="宋体" charset="-122"/>
              </a:rPr>
              <a:t>能模拟实际用户的操作行为，记录和回放多用户测试中的事务处理过程，自动生成相应的测试脚本</a:t>
            </a:r>
          </a:p>
          <a:p>
            <a:pPr marL="531813" lvl="1" indent="-531813" eaLnBrk="1" hangingPunct="1">
              <a:lnSpc>
                <a:spcPct val="130000"/>
              </a:lnSpc>
              <a:spcBef>
                <a:spcPct val="10000"/>
              </a:spcBef>
              <a:spcAft>
                <a:spcPct val="10000"/>
              </a:spcAft>
              <a:buClr>
                <a:srgbClr val="91AC4E"/>
              </a:buClr>
              <a:buFont typeface="Wingdings" pitchFamily="2" charset="2"/>
              <a:buChar char="p"/>
            </a:pPr>
            <a:r>
              <a:rPr lang="zh-CN" altLang="en-US" sz="2400">
                <a:ea typeface="宋体" charset="-122"/>
              </a:rPr>
              <a:t>能针对脚本进行修改，增加逻辑控制、完成参数化和数据关联 </a:t>
            </a:r>
          </a:p>
          <a:p>
            <a:pPr marL="531813" lvl="1" indent="-531813" eaLnBrk="1" hangingPunct="1">
              <a:lnSpc>
                <a:spcPct val="130000"/>
              </a:lnSpc>
              <a:spcBef>
                <a:spcPct val="10000"/>
              </a:spcBef>
              <a:spcAft>
                <a:spcPct val="10000"/>
              </a:spcAft>
              <a:buClr>
                <a:srgbClr val="91AC4E"/>
              </a:buClr>
              <a:buFont typeface="Wingdings" pitchFamily="2" charset="2"/>
              <a:buChar char="p"/>
            </a:pPr>
            <a:r>
              <a:rPr lang="zh-CN" altLang="en-US" sz="2400" dirty="0">
                <a:ea typeface="宋体" charset="-122"/>
              </a:rPr>
              <a:t>可以设置不同的应用环境和场景，通过虚拟用户执行相应的测试脚本 </a:t>
            </a:r>
          </a:p>
          <a:p>
            <a:pPr marL="531813" lvl="1" indent="-531813" eaLnBrk="1" hangingPunct="1">
              <a:lnSpc>
                <a:spcPct val="130000"/>
              </a:lnSpc>
              <a:spcBef>
                <a:spcPct val="10000"/>
              </a:spcBef>
              <a:spcAft>
                <a:spcPct val="10000"/>
              </a:spcAft>
              <a:buClr>
                <a:srgbClr val="91AC4E"/>
              </a:buClr>
              <a:buFont typeface="Wingdings" pitchFamily="2" charset="2"/>
              <a:buChar char="p"/>
            </a:pPr>
            <a:r>
              <a:rPr lang="zh-CN" altLang="en-US" sz="2400" dirty="0">
                <a:ea typeface="宋体" charset="-122"/>
              </a:rPr>
              <a:t>通过系统监控工具获得系统性能的相关指标的值 </a:t>
            </a:r>
          </a:p>
        </p:txBody>
      </p:sp>
      <p:sp>
        <p:nvSpPr>
          <p:cNvPr id="6" name="Rectangle 2"/>
          <p:cNvSpPr>
            <a:spLocks noGrp="1" noChangeArrowheads="1"/>
          </p:cNvSpPr>
          <p:nvPr>
            <p:ph type="title"/>
          </p:nvPr>
        </p:nvSpPr>
        <p:spPr>
          <a:xfrm>
            <a:off x="1258888" y="366713"/>
            <a:ext cx="6313487" cy="561975"/>
          </a:xfrm>
        </p:spPr>
        <p:txBody>
          <a:bodyPr/>
          <a:lstStyle/>
          <a:p>
            <a:pPr algn="ctr" eaLnBrk="1" hangingPunct="1">
              <a:defRPr/>
            </a:pPr>
            <a:r>
              <a:rPr kumimoji="1" lang="zh-CN" altLang="en-US" sz="3600" b="1" dirty="0">
                <a:solidFill>
                  <a:srgbClr val="FFFF00"/>
                </a:solidFill>
                <a:latin typeface="+mn-ea"/>
                <a:ea typeface="+mn-ea"/>
              </a:rPr>
              <a:t>性能测试工具</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746" name="Rectangle 2"/>
          <p:cNvSpPr>
            <a:spLocks noGrp="1" noChangeArrowheads="1"/>
          </p:cNvSpPr>
          <p:nvPr>
            <p:ph type="title"/>
          </p:nvPr>
        </p:nvSpPr>
        <p:spPr>
          <a:xfrm>
            <a:off x="1403350" y="366713"/>
            <a:ext cx="6169025" cy="561975"/>
          </a:xfrm>
        </p:spPr>
        <p:txBody>
          <a:bodyPr/>
          <a:lstStyle/>
          <a:p>
            <a:pPr algn="ctr" eaLnBrk="1" hangingPunct="1">
              <a:defRPr/>
            </a:pPr>
            <a:r>
              <a:rPr kumimoji="1" lang="zh-CN" altLang="en-US" sz="3600" b="1" dirty="0">
                <a:solidFill>
                  <a:srgbClr val="FFFF00"/>
                </a:solidFill>
                <a:latin typeface="+mn-lt"/>
                <a:ea typeface="+mn-ea"/>
              </a:rPr>
              <a:t>开源工具</a:t>
            </a:r>
          </a:p>
        </p:txBody>
      </p:sp>
      <p:sp>
        <p:nvSpPr>
          <p:cNvPr id="123906" name="Rectangle 3"/>
          <p:cNvSpPr>
            <a:spLocks noGrp="1" noChangeArrowheads="1"/>
          </p:cNvSpPr>
          <p:nvPr>
            <p:ph type="body" idx="1"/>
          </p:nvPr>
        </p:nvSpPr>
        <p:spPr>
          <a:xfrm>
            <a:off x="323850" y="1412875"/>
            <a:ext cx="8351838" cy="5256213"/>
          </a:xfrm>
        </p:spPr>
        <p:txBody>
          <a:bodyPr/>
          <a:lstStyle/>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b="1" dirty="0">
                <a:solidFill>
                  <a:srgbClr val="0000FF"/>
                </a:solidFill>
                <a:ea typeface="宋体" charset="-122"/>
              </a:rPr>
              <a:t>Apache</a:t>
            </a:r>
            <a:r>
              <a:rPr lang="zh-CN" altLang="en-US" b="1" dirty="0">
                <a:solidFill>
                  <a:srgbClr val="0000FF"/>
                </a:solidFill>
                <a:ea typeface="宋体" charset="-122"/>
              </a:rPr>
              <a:t> </a:t>
            </a:r>
            <a:r>
              <a:rPr lang="en-US" altLang="zh-CN" b="1" dirty="0">
                <a:solidFill>
                  <a:srgbClr val="0000FF"/>
                </a:solidFill>
                <a:ea typeface="宋体" charset="-122"/>
              </a:rPr>
              <a:t>Flood </a:t>
            </a:r>
            <a:r>
              <a:rPr lang="zh-CN" altLang="en-US" dirty="0"/>
              <a:t>（</a:t>
            </a:r>
            <a:r>
              <a:rPr lang="en-US" altLang="zh-CN" u="sng" dirty="0">
                <a:hlinkClick r:id="rId3"/>
              </a:rPr>
              <a:t>http://httpd.apache.org/test/flood/</a:t>
            </a:r>
            <a:r>
              <a:rPr lang="zh-CN" altLang="en-US" dirty="0"/>
              <a:t>）一个</a:t>
            </a:r>
            <a:r>
              <a:rPr lang="en-US" altLang="zh-CN" dirty="0"/>
              <a:t>Web</a:t>
            </a:r>
            <a:r>
              <a:rPr lang="zh-CN" altLang="en-US" dirty="0"/>
              <a:t>性能测试工具</a:t>
            </a:r>
            <a:endParaRPr lang="en-US" altLang="zh-CN" dirty="0"/>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b="1" dirty="0">
                <a:solidFill>
                  <a:srgbClr val="0000FF"/>
                </a:solidFill>
                <a:ea typeface="宋体" charset="-122"/>
              </a:rPr>
              <a:t>Gatling</a:t>
            </a:r>
            <a:r>
              <a:rPr lang="en-US" altLang="zh-CN" dirty="0"/>
              <a:t>(</a:t>
            </a:r>
            <a:r>
              <a:rPr lang="en-US" altLang="zh-CN" dirty="0">
                <a:hlinkClick r:id="rId4"/>
              </a:rPr>
              <a:t>http://gatling-tool.org</a:t>
            </a:r>
            <a:r>
              <a:rPr lang="zh-CN" altLang="en-US" dirty="0"/>
              <a:t> </a:t>
            </a:r>
            <a:r>
              <a:rPr lang="en-US" altLang="zh-CN" dirty="0"/>
              <a:t>)</a:t>
            </a:r>
            <a:r>
              <a:rPr lang="zh-CN" altLang="en-US" dirty="0">
                <a:ea typeface="宋体" charset="-122"/>
              </a:rPr>
              <a:t>是一款基于</a:t>
            </a:r>
            <a:r>
              <a:rPr lang="en-US" altLang="zh-CN" dirty="0">
                <a:ea typeface="宋体" charset="-122"/>
              </a:rPr>
              <a:t>Scala </a:t>
            </a:r>
            <a:r>
              <a:rPr lang="zh-CN" altLang="en-US" dirty="0">
                <a:ea typeface="宋体" charset="-122"/>
              </a:rPr>
              <a:t>开发的</a:t>
            </a:r>
            <a:r>
              <a:rPr lang="en-US" altLang="zh-CN" dirty="0">
                <a:ea typeface="宋体" charset="-122"/>
              </a:rPr>
              <a:t>Web</a:t>
            </a:r>
            <a:r>
              <a:rPr lang="zh-CN" altLang="en-US" dirty="0">
                <a:ea typeface="宋体" charset="-122"/>
              </a:rPr>
              <a:t>高性能服务器性能测试工具</a:t>
            </a:r>
            <a:endParaRPr lang="en-US" altLang="zh-TW" dirty="0">
              <a:ea typeface="宋体" charset="-122"/>
            </a:endParaRPr>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TW" b="1" dirty="0" err="1">
                <a:solidFill>
                  <a:srgbClr val="0000FF"/>
                </a:solidFill>
                <a:ea typeface="宋体" charset="-122"/>
              </a:rPr>
              <a:t>nGrinder</a:t>
            </a:r>
            <a:r>
              <a:rPr lang="zh-CN" altLang="en-US" dirty="0">
                <a:ea typeface="宋体" charset="-122"/>
              </a:rPr>
              <a:t>（</a:t>
            </a:r>
            <a:r>
              <a:rPr lang="en-US" altLang="zh-CN" dirty="0">
                <a:ea typeface="宋体" charset="-122"/>
                <a:hlinkClick r:id="rId5"/>
              </a:rPr>
              <a:t>http://www.nhnopensource.org/ngrinder/</a:t>
            </a:r>
            <a:r>
              <a:rPr lang="zh-CN" altLang="en-US" dirty="0">
                <a:ea typeface="宋体" charset="-122"/>
              </a:rPr>
              <a:t>），</a:t>
            </a:r>
            <a:r>
              <a:rPr lang="en-US" altLang="zh-TW" dirty="0">
                <a:ea typeface="宋体" charset="-122"/>
              </a:rPr>
              <a:t>Web </a:t>
            </a:r>
            <a:r>
              <a:rPr lang="zh-TW" altLang="en-US" dirty="0">
                <a:ea typeface="宋体" charset="-122"/>
              </a:rPr>
              <a:t>分布式压力测试系统</a:t>
            </a:r>
            <a:r>
              <a:rPr lang="zh-CN" altLang="en-US" dirty="0">
                <a:ea typeface="宋体" charset="-122"/>
              </a:rPr>
              <a:t> </a:t>
            </a:r>
            <a:endParaRPr lang="zh-TW" altLang="en-US" dirty="0">
              <a:ea typeface="宋体" charset="-122"/>
            </a:endParaRPr>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b="1" dirty="0">
                <a:solidFill>
                  <a:srgbClr val="0000FF"/>
                </a:solidFill>
                <a:ea typeface="宋体" charset="-122"/>
              </a:rPr>
              <a:t>Siege</a:t>
            </a:r>
            <a:r>
              <a:rPr lang="zh-CN" altLang="en-US" dirty="0">
                <a:ea typeface="宋体" charset="-122"/>
              </a:rPr>
              <a:t>（</a:t>
            </a:r>
            <a:r>
              <a:rPr lang="en-US" altLang="zh-CN" dirty="0">
                <a:ea typeface="宋体" charset="-122"/>
                <a:hlinkClick r:id="rId6"/>
              </a:rPr>
              <a:t>http://www.joedog.org/JoeDog/Siege</a:t>
            </a:r>
            <a:r>
              <a:rPr lang="zh-CN" altLang="en-US" dirty="0">
                <a:ea typeface="宋体" charset="-122"/>
              </a:rPr>
              <a:t>）是一个开源的</a:t>
            </a:r>
            <a:r>
              <a:rPr lang="en-US" altLang="zh-CN" dirty="0">
                <a:ea typeface="宋体" charset="-122"/>
              </a:rPr>
              <a:t>Web</a:t>
            </a:r>
            <a:r>
              <a:rPr lang="zh-CN" altLang="en-US" dirty="0">
                <a:ea typeface="宋体" charset="-122"/>
              </a:rPr>
              <a:t>压力测试和评测工具。</a:t>
            </a:r>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b="1" dirty="0" err="1">
                <a:solidFill>
                  <a:srgbClr val="0000FF"/>
                </a:solidFill>
                <a:ea typeface="宋体" charset="-122"/>
              </a:rPr>
              <a:t>DBMonster</a:t>
            </a:r>
            <a:r>
              <a:rPr lang="zh-CN" altLang="en-US" dirty="0">
                <a:ea typeface="宋体" charset="-122"/>
              </a:rPr>
              <a:t>是一个生成随机数据、用来测试</a:t>
            </a:r>
            <a:r>
              <a:rPr lang="en-US" altLang="zh-CN" dirty="0">
                <a:ea typeface="宋体" charset="-122"/>
              </a:rPr>
              <a:t>SQL</a:t>
            </a:r>
            <a:r>
              <a:rPr lang="zh-CN" altLang="en-US" dirty="0">
                <a:ea typeface="宋体" charset="-122"/>
              </a:rPr>
              <a:t>数据库的压力</a:t>
            </a:r>
            <a:r>
              <a:rPr lang="zh-CN" altLang="en-US" dirty="0">
                <a:ea typeface="宋体" charset="-122"/>
                <a:hlinkClick r:id="rId7"/>
              </a:rPr>
              <a:t>测试工具</a:t>
            </a:r>
            <a:r>
              <a:rPr lang="zh-CN" altLang="en-US" dirty="0">
                <a:ea typeface="宋体" charset="-122"/>
              </a:rPr>
              <a:t>，详见</a:t>
            </a:r>
            <a:r>
              <a:rPr lang="en-US" altLang="zh-CN" dirty="0">
                <a:ea typeface="宋体" charset="-122"/>
                <a:hlinkClick r:id="rId8"/>
              </a:rPr>
              <a:t>http://dbmonster.kernelpanic.pl/</a:t>
            </a:r>
            <a:r>
              <a:rPr lang="zh-CN" altLang="en-US" dirty="0">
                <a:ea typeface="宋体" charset="-122"/>
              </a:rPr>
              <a:t>。</a:t>
            </a:r>
          </a:p>
          <a:p>
            <a:pPr marL="531813" lvl="1" indent="-531813" eaLnBrk="1" hangingPunct="1">
              <a:lnSpc>
                <a:spcPct val="130000"/>
              </a:lnSpc>
              <a:spcBef>
                <a:spcPct val="10000"/>
              </a:spcBef>
              <a:spcAft>
                <a:spcPct val="10000"/>
              </a:spcAft>
              <a:buClr>
                <a:srgbClr val="91AC4E"/>
              </a:buClr>
              <a:buFont typeface="Wingdings" pitchFamily="2" charset="2"/>
              <a:buChar char="p"/>
            </a:pPr>
            <a:r>
              <a:rPr lang="zh-CN" altLang="en-US" dirty="0">
                <a:ea typeface="宋体" charset="-122"/>
              </a:rPr>
              <a:t>更多的性能测试工具，可访问</a:t>
            </a:r>
            <a:r>
              <a:rPr lang="en-US" altLang="zh-CN" sz="1800" dirty="0">
                <a:ea typeface="宋体" charset="-122"/>
                <a:hlinkClick r:id="rId7"/>
              </a:rPr>
              <a:t>http://www.opensourcetesting.org/performance.php</a:t>
            </a:r>
            <a:r>
              <a:rPr lang="en-US" altLang="zh-CN" sz="1800" dirty="0">
                <a:ea typeface="宋体" charset="-122"/>
              </a:rPr>
              <a:t> </a:t>
            </a:r>
            <a:endParaRPr lang="zh-CN" altLang="en-US" sz="1800" dirty="0">
              <a:ea typeface="宋体"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794" name="Rectangle 2"/>
          <p:cNvSpPr>
            <a:spLocks noGrp="1" noChangeArrowheads="1"/>
          </p:cNvSpPr>
          <p:nvPr>
            <p:ph type="title"/>
          </p:nvPr>
        </p:nvSpPr>
        <p:spPr/>
        <p:txBody>
          <a:bodyPr/>
          <a:lstStyle/>
          <a:p>
            <a:pPr algn="ctr" eaLnBrk="1" hangingPunct="1">
              <a:defRPr/>
            </a:pPr>
            <a:r>
              <a:rPr kumimoji="1" lang="zh-CN" altLang="en-US" sz="3600" b="1" dirty="0">
                <a:solidFill>
                  <a:srgbClr val="FFFF00"/>
                </a:solidFill>
                <a:latin typeface="+mn-lt"/>
                <a:ea typeface="+mn-ea"/>
              </a:rPr>
              <a:t>商业工具 </a:t>
            </a:r>
          </a:p>
        </p:txBody>
      </p:sp>
      <p:sp>
        <p:nvSpPr>
          <p:cNvPr id="130050" name="Rectangle 3"/>
          <p:cNvSpPr>
            <a:spLocks noGrp="1" noChangeArrowheads="1"/>
          </p:cNvSpPr>
          <p:nvPr>
            <p:ph type="body" idx="1"/>
          </p:nvPr>
        </p:nvSpPr>
        <p:spPr>
          <a:xfrm>
            <a:off x="1116013" y="1844675"/>
            <a:ext cx="6769100" cy="3779838"/>
          </a:xfrm>
        </p:spPr>
        <p:txBody>
          <a:bodyPr/>
          <a:lstStyle/>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a:ea typeface="宋体" charset="-122"/>
              </a:rPr>
              <a:t>HP LoadRunner</a:t>
            </a:r>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a:ea typeface="宋体" charset="-122"/>
              </a:rPr>
              <a:t>IBM Rational Performance Tester</a:t>
            </a:r>
            <a:endParaRPr lang="zh-CN" altLang="en-US">
              <a:ea typeface="宋体" charset="-122"/>
            </a:endParaRPr>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a:ea typeface="宋体" charset="-122"/>
                <a:hlinkClick r:id="rId3"/>
              </a:rPr>
              <a:t>Radview</a:t>
            </a:r>
            <a:r>
              <a:rPr lang="en-US" altLang="zh-CN">
                <a:ea typeface="宋体" charset="-122"/>
              </a:rPr>
              <a:t> WebLoad </a:t>
            </a:r>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a:ea typeface="宋体" charset="-122"/>
              </a:rPr>
              <a:t>Compuware QA Load </a:t>
            </a:r>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a:ea typeface="宋体" charset="-122"/>
              </a:rPr>
              <a:t>Quest Benchmark Factory </a:t>
            </a:r>
          </a:p>
          <a:p>
            <a:pPr marL="531813" lvl="1" indent="-531813" eaLnBrk="1" hangingPunct="1">
              <a:lnSpc>
                <a:spcPct val="130000"/>
              </a:lnSpc>
              <a:spcBef>
                <a:spcPct val="10000"/>
              </a:spcBef>
              <a:spcAft>
                <a:spcPct val="10000"/>
              </a:spcAft>
              <a:buClr>
                <a:srgbClr val="91AC4E"/>
              </a:buClr>
              <a:buFont typeface="Wingdings" pitchFamily="2" charset="2"/>
              <a:buChar char="p"/>
            </a:pPr>
            <a:r>
              <a:rPr lang="zh-CN" altLang="en-US">
                <a:ea typeface="宋体" charset="-122"/>
              </a:rPr>
              <a:t>微软</a:t>
            </a:r>
            <a:r>
              <a:rPr lang="en-US" altLang="zh-CN">
                <a:ea typeface="宋体" charset="-122"/>
              </a:rPr>
              <a:t>WAS</a:t>
            </a:r>
            <a:r>
              <a:rPr lang="zh-CN" altLang="en-US">
                <a:ea typeface="宋体" charset="-122"/>
              </a:rPr>
              <a:t>（</a:t>
            </a:r>
            <a:r>
              <a:rPr lang="en-US" altLang="zh-CN">
                <a:ea typeface="宋体" charset="-122"/>
              </a:rPr>
              <a:t>Web Access Stress test</a:t>
            </a:r>
            <a:r>
              <a:rPr lang="zh-CN" altLang="en-US">
                <a:ea typeface="宋体" charset="-122"/>
              </a:rPr>
              <a:t>） </a:t>
            </a:r>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a:ea typeface="宋体" charset="-122"/>
              </a:rPr>
              <a:t>Paessler Webserver Stress Tool </a:t>
            </a:r>
          </a:p>
          <a:p>
            <a:pPr marL="531813" lvl="1" indent="-531813" eaLnBrk="1" hangingPunct="1">
              <a:lnSpc>
                <a:spcPct val="130000"/>
              </a:lnSpc>
              <a:spcBef>
                <a:spcPct val="10000"/>
              </a:spcBef>
              <a:spcAft>
                <a:spcPct val="10000"/>
              </a:spcAft>
              <a:buClr>
                <a:srgbClr val="91AC4E"/>
              </a:buClr>
              <a:buFont typeface="Wingdings" pitchFamily="2" charset="2"/>
              <a:buChar char="p"/>
            </a:pPr>
            <a:r>
              <a:rPr lang="en-US" altLang="zh-CN">
                <a:ea typeface="宋体" charset="-122"/>
              </a:rPr>
              <a:t>MINQ PureLoad </a:t>
            </a:r>
            <a:endParaRPr lang="zh-CN" altLang="en-US">
              <a:ea typeface="宋体"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性能测试</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45</a:t>
            </a:fld>
            <a:endParaRPr lang="en-US" altLang="zh-CN"/>
          </a:p>
        </p:txBody>
      </p:sp>
      <p:pic>
        <p:nvPicPr>
          <p:cNvPr id="5" name="图片 4"/>
          <p:cNvPicPr>
            <a:picLocks noChangeAspect="1"/>
          </p:cNvPicPr>
          <p:nvPr/>
        </p:nvPicPr>
        <p:blipFill>
          <a:blip r:embed="rId2"/>
          <a:stretch>
            <a:fillRect/>
          </a:stretch>
        </p:blipFill>
        <p:spPr>
          <a:xfrm>
            <a:off x="0" y="1628800"/>
            <a:ext cx="8852422" cy="3511177"/>
          </a:xfrm>
          <a:prstGeom prst="rect">
            <a:avLst/>
          </a:prstGeom>
        </p:spPr>
      </p:pic>
    </p:spTree>
    <p:extLst>
      <p:ext uri="{BB962C8B-B14F-4D97-AF65-F5344CB8AC3E}">
        <p14:creationId xmlns:p14="http://schemas.microsoft.com/office/powerpoint/2010/main" val="209204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46</a:t>
            </a:fld>
            <a:endParaRPr lang="en-US" altLang="zh-CN"/>
          </a:p>
        </p:txBody>
      </p:sp>
      <p:pic>
        <p:nvPicPr>
          <p:cNvPr id="5" name="图片 4"/>
          <p:cNvPicPr>
            <a:picLocks noChangeAspect="1"/>
          </p:cNvPicPr>
          <p:nvPr/>
        </p:nvPicPr>
        <p:blipFill>
          <a:blip r:embed="rId2"/>
          <a:stretch>
            <a:fillRect/>
          </a:stretch>
        </p:blipFill>
        <p:spPr>
          <a:xfrm>
            <a:off x="81359" y="1988840"/>
            <a:ext cx="8981281" cy="2664296"/>
          </a:xfrm>
          <a:prstGeom prst="rect">
            <a:avLst/>
          </a:prstGeom>
        </p:spPr>
      </p:pic>
    </p:spTree>
    <p:extLst>
      <p:ext uri="{BB962C8B-B14F-4D97-AF65-F5344CB8AC3E}">
        <p14:creationId xmlns:p14="http://schemas.microsoft.com/office/powerpoint/2010/main" val="3409918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容量测试</a:t>
            </a:r>
          </a:p>
        </p:txBody>
      </p:sp>
      <p:sp>
        <p:nvSpPr>
          <p:cNvPr id="3" name="内容占位符 2"/>
          <p:cNvSpPr>
            <a:spLocks noGrp="1"/>
          </p:cNvSpPr>
          <p:nvPr>
            <p:ph idx="1"/>
          </p:nvPr>
        </p:nvSpPr>
        <p:spPr>
          <a:xfrm>
            <a:off x="0" y="1285875"/>
            <a:ext cx="9144000" cy="4784725"/>
          </a:xfrm>
        </p:spPr>
        <p:txBody>
          <a:bodyPr/>
          <a:lstStyle/>
          <a:p>
            <a:r>
              <a:rPr lang="zh-CN" altLang="en-US" dirty="0"/>
              <a:t>目的：预先分析出反映软件系统应用特征的某项指标的极限值，确定软件系统保持主要功能正常运行的某项指标的极限值</a:t>
            </a:r>
          </a:p>
          <a:p>
            <a:r>
              <a:rPr lang="zh-CN" altLang="en-US" dirty="0"/>
              <a:t>知晓系统的实际容量，如果不能满足要求，就寻求新的解决方案，以提高系统容量</a:t>
            </a:r>
          </a:p>
          <a:p>
            <a:r>
              <a:rPr lang="zh-CN" altLang="en-US" dirty="0"/>
              <a:t>若一时没有新的解决方案，就需要在产品发布说明书上明确容量的限制</a:t>
            </a:r>
          </a:p>
          <a:p>
            <a:r>
              <a:rPr lang="zh-CN" altLang="en-US" dirty="0"/>
              <a:t>如果实际容量满足要求，则可帮助用户建立对产品信心</a:t>
            </a:r>
          </a:p>
          <a:p>
            <a:r>
              <a:rPr lang="zh-CN" altLang="en-US" dirty="0"/>
              <a:t>完成标准：所计划的测试全部执行，而且达到或超出指定的系统限制时没有出现任何软件故障</a:t>
            </a:r>
          </a:p>
          <a:p>
            <a:r>
              <a:rPr lang="zh-CN" altLang="en-US" dirty="0"/>
              <a:t>不能简单说某一标准配置服务器上运行某软件的容量是多少</a:t>
            </a:r>
          </a:p>
          <a:p>
            <a:pPr lvl="1"/>
            <a:r>
              <a:rPr lang="zh-CN" altLang="en-US" dirty="0"/>
              <a:t>选用不同的加载策略可以反映不同状况下的容量</a:t>
            </a:r>
          </a:p>
          <a:p>
            <a:pPr lvl="1"/>
            <a:r>
              <a:rPr lang="zh-CN" altLang="en-US" dirty="0"/>
              <a:t>一个聊天室内</a:t>
            </a:r>
            <a:r>
              <a:rPr lang="en-US" altLang="zh-CN" dirty="0"/>
              <a:t>1000</a:t>
            </a:r>
            <a:r>
              <a:rPr lang="zh-CN" altLang="en-US" dirty="0"/>
              <a:t>个用户和</a:t>
            </a:r>
            <a:r>
              <a:rPr lang="en-US" altLang="zh-CN" dirty="0"/>
              <a:t>100</a:t>
            </a:r>
            <a:r>
              <a:rPr lang="zh-CN" altLang="en-US" dirty="0"/>
              <a:t>个聊天室每个有</a:t>
            </a:r>
            <a:r>
              <a:rPr lang="en-US" altLang="zh-CN" dirty="0"/>
              <a:t>10</a:t>
            </a:r>
            <a:r>
              <a:rPr lang="zh-CN" altLang="en-US" dirty="0"/>
              <a:t>个用户</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47</a:t>
            </a:fld>
            <a:endParaRPr lang="en-US" altLang="zh-CN"/>
          </a:p>
        </p:txBody>
      </p:sp>
    </p:spTree>
    <p:extLst>
      <p:ext uri="{BB962C8B-B14F-4D97-AF65-F5344CB8AC3E}">
        <p14:creationId xmlns:p14="http://schemas.microsoft.com/office/powerpoint/2010/main" val="3899406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16013" y="333375"/>
            <a:ext cx="6861175" cy="763588"/>
          </a:xfrm>
        </p:spPr>
        <p:txBody>
          <a:bodyPr/>
          <a:lstStyle/>
          <a:p>
            <a:pPr algn="ctr" eaLnBrk="1" hangingPunct="1">
              <a:defRPr/>
            </a:pPr>
            <a:r>
              <a:rPr lang="en-US" altLang="zh-CN" sz="3200" dirty="0">
                <a:solidFill>
                  <a:srgbClr val="FFFF00"/>
                </a:solidFill>
                <a:latin typeface="+mj-ea"/>
              </a:rPr>
              <a:t>6.4 </a:t>
            </a:r>
            <a:r>
              <a:rPr lang="zh-CN" altLang="en-US" sz="3200" dirty="0">
                <a:solidFill>
                  <a:srgbClr val="FFFF00"/>
                </a:solidFill>
                <a:latin typeface="+mj-ea"/>
              </a:rPr>
              <a:t>其它非功能性</a:t>
            </a:r>
            <a:r>
              <a:rPr lang="en-US" altLang="en-US" sz="3200" dirty="0">
                <a:solidFill>
                  <a:srgbClr val="FFFF00"/>
                </a:solidFill>
                <a:latin typeface="+mj-ea"/>
              </a:rPr>
              <a:t>测试</a:t>
            </a:r>
          </a:p>
        </p:txBody>
      </p:sp>
      <p:sp>
        <p:nvSpPr>
          <p:cNvPr id="183298" name="Rectangle 3"/>
          <p:cNvSpPr>
            <a:spLocks noGrp="1" noChangeArrowheads="1"/>
          </p:cNvSpPr>
          <p:nvPr>
            <p:ph type="body" idx="1"/>
          </p:nvPr>
        </p:nvSpPr>
        <p:spPr>
          <a:xfrm>
            <a:off x="684213" y="2997200"/>
            <a:ext cx="4679950" cy="1944688"/>
          </a:xfrm>
        </p:spPr>
        <p:txBody>
          <a:bodyPr/>
          <a:lstStyle/>
          <a:p>
            <a:pPr eaLnBrk="1" hangingPunct="1">
              <a:lnSpc>
                <a:spcPct val="120000"/>
              </a:lnSpc>
              <a:buClr>
                <a:srgbClr val="91AC4E"/>
              </a:buClr>
              <a:buSzPct val="86000"/>
              <a:buFont typeface="Wingdings" pitchFamily="2" charset="2"/>
              <a:buChar char="p"/>
            </a:pPr>
            <a:r>
              <a:rPr lang="en-US" altLang="zh-CN" sz="2800" b="1">
                <a:ea typeface="楷体" pitchFamily="49" charset="-122"/>
              </a:rPr>
              <a:t>6.4.</a:t>
            </a:r>
            <a:r>
              <a:rPr lang="zh-CN" altLang="zh-CN" sz="2800" b="1">
                <a:ea typeface="楷体" pitchFamily="49" charset="-122"/>
              </a:rPr>
              <a:t>1</a:t>
            </a:r>
            <a:r>
              <a:rPr lang="en-US" altLang="zh-CN" sz="2800" b="1">
                <a:ea typeface="楷体" pitchFamily="49" charset="-122"/>
              </a:rPr>
              <a:t> </a:t>
            </a:r>
            <a:r>
              <a:rPr lang="zh-CN" altLang="en-US" sz="2800" b="1">
                <a:ea typeface="楷体" pitchFamily="49" charset="-122"/>
              </a:rPr>
              <a:t>安全性测试</a:t>
            </a:r>
          </a:p>
          <a:p>
            <a:pPr eaLnBrk="1" hangingPunct="1">
              <a:lnSpc>
                <a:spcPct val="120000"/>
              </a:lnSpc>
              <a:buClr>
                <a:srgbClr val="91AC4E"/>
              </a:buClr>
              <a:buSzPct val="86000"/>
              <a:buFont typeface="Wingdings" pitchFamily="2" charset="2"/>
              <a:buChar char="p"/>
            </a:pPr>
            <a:r>
              <a:rPr lang="en-US" altLang="zh-CN" sz="2800" b="1">
                <a:ea typeface="楷体" pitchFamily="49" charset="-122"/>
              </a:rPr>
              <a:t>6.4.</a:t>
            </a:r>
            <a:r>
              <a:rPr lang="zh-CN" altLang="zh-CN" sz="2800" b="1">
                <a:ea typeface="楷体" pitchFamily="49" charset="-122"/>
              </a:rPr>
              <a:t>2</a:t>
            </a:r>
            <a:r>
              <a:rPr lang="en-US" altLang="zh-CN" sz="2800" b="1">
                <a:ea typeface="楷体" pitchFamily="49" charset="-122"/>
              </a:rPr>
              <a:t> </a:t>
            </a:r>
            <a:r>
              <a:rPr lang="zh-CN" altLang="en-US" sz="2800" b="1">
                <a:ea typeface="楷体" pitchFamily="49" charset="-122"/>
              </a:rPr>
              <a:t>可靠性</a:t>
            </a:r>
            <a:r>
              <a:rPr lang="en-US" altLang="zh-CN" sz="2800" b="1">
                <a:ea typeface="楷体" pitchFamily="49" charset="-122"/>
              </a:rPr>
              <a:t>/</a:t>
            </a:r>
            <a:r>
              <a:rPr lang="zh-CN" altLang="en-US" sz="2800" b="1">
                <a:ea typeface="楷体" pitchFamily="49" charset="-122"/>
              </a:rPr>
              <a:t>容错性测试</a:t>
            </a:r>
          </a:p>
          <a:p>
            <a:pPr eaLnBrk="1" hangingPunct="1">
              <a:lnSpc>
                <a:spcPct val="120000"/>
              </a:lnSpc>
              <a:buClr>
                <a:srgbClr val="91AC4E"/>
              </a:buClr>
              <a:buSzPct val="86000"/>
              <a:buFont typeface="Wingdings" pitchFamily="2" charset="2"/>
              <a:buChar char="p"/>
            </a:pPr>
            <a:r>
              <a:rPr lang="en-US" altLang="zh-CN" sz="2800" b="1">
                <a:ea typeface="楷体" pitchFamily="49" charset="-122"/>
              </a:rPr>
              <a:t>6.4.</a:t>
            </a:r>
            <a:r>
              <a:rPr lang="zh-CN" altLang="zh-CN" sz="2800" b="1">
                <a:ea typeface="楷体" pitchFamily="49" charset="-122"/>
              </a:rPr>
              <a:t>3</a:t>
            </a:r>
            <a:r>
              <a:rPr lang="en-US" altLang="zh-CN" sz="2800" b="1">
                <a:ea typeface="楷体" pitchFamily="49" charset="-122"/>
              </a:rPr>
              <a:t> </a:t>
            </a:r>
            <a:r>
              <a:rPr lang="zh-CN" altLang="en-US" sz="2800" b="1">
                <a:ea typeface="楷体" pitchFamily="49" charset="-122"/>
              </a:rPr>
              <a:t>兼容性测试	</a:t>
            </a:r>
          </a:p>
        </p:txBody>
      </p:sp>
      <p:pic>
        <p:nvPicPr>
          <p:cNvPr id="183299" name="图片 4" descr="temp.png"/>
          <p:cNvPicPr>
            <a:picLocks noChangeAspect="1"/>
          </p:cNvPicPr>
          <p:nvPr/>
        </p:nvPicPr>
        <p:blipFill>
          <a:blip r:embed="rId3" cstate="print"/>
          <a:srcRect/>
          <a:stretch>
            <a:fillRect/>
          </a:stretch>
        </p:blipFill>
        <p:spPr bwMode="auto">
          <a:xfrm>
            <a:off x="5508625" y="1844675"/>
            <a:ext cx="3033713" cy="411797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ChangeArrowheads="1"/>
          </p:cNvSpPr>
          <p:nvPr/>
        </p:nvSpPr>
        <p:spPr bwMode="auto">
          <a:xfrm>
            <a:off x="3654425" y="2963863"/>
            <a:ext cx="2573338" cy="803275"/>
          </a:xfrm>
          <a:prstGeom prst="rect">
            <a:avLst/>
          </a:prstGeom>
          <a:noFill/>
          <a:ln w="9525">
            <a:noFill/>
            <a:miter lim="800000"/>
            <a:headEnd/>
            <a:tailEnd/>
          </a:ln>
        </p:spPr>
        <p:txBody>
          <a:bodyPr lIns="0" tIns="0" rIns="0" bIns="0">
            <a:spAutoFit/>
          </a:bodyPr>
          <a:lstStyle/>
          <a:p>
            <a:pPr marL="114300" indent="-114300" algn="ctr">
              <a:lnSpc>
                <a:spcPct val="120000"/>
              </a:lnSpc>
              <a:buClr>
                <a:schemeClr val="accent1"/>
              </a:buClr>
              <a:buSzPct val="75000"/>
            </a:pPr>
            <a:endParaRPr lang="zh-CN" altLang="en-US" sz="4400" b="1">
              <a:solidFill>
                <a:schemeClr val="folHlink"/>
              </a:solidFill>
              <a:latin typeface="Arial Black" pitchFamily="34" charset="0"/>
              <a:ea typeface="楷体_GB2312"/>
              <a:cs typeface="楷体_GB2312"/>
            </a:endParaRPr>
          </a:p>
        </p:txBody>
      </p:sp>
      <p:sp>
        <p:nvSpPr>
          <p:cNvPr id="185346" name="Rectangle 3"/>
          <p:cNvSpPr>
            <a:spLocks noChangeArrowheads="1"/>
          </p:cNvSpPr>
          <p:nvPr/>
        </p:nvSpPr>
        <p:spPr bwMode="auto">
          <a:xfrm>
            <a:off x="755650" y="1881188"/>
            <a:ext cx="7561263" cy="768350"/>
          </a:xfrm>
          <a:prstGeom prst="rect">
            <a:avLst/>
          </a:prstGeom>
          <a:noFill/>
          <a:ln w="9525">
            <a:noFill/>
            <a:miter lim="800000"/>
            <a:headEnd/>
            <a:tailEnd/>
          </a:ln>
        </p:spPr>
        <p:txBody>
          <a:bodyPr lIns="0" tIns="0" rIns="0" bIns="0">
            <a:spAutoFit/>
          </a:bodyPr>
          <a:lstStyle/>
          <a:p>
            <a:pPr marL="114300" indent="-114300">
              <a:lnSpc>
                <a:spcPct val="140000"/>
              </a:lnSpc>
              <a:buClr>
                <a:schemeClr val="accent1"/>
              </a:buClr>
              <a:buSzPct val="75000"/>
            </a:pPr>
            <a:endParaRPr lang="zh-CN" altLang="en-US" sz="3600" b="1">
              <a:solidFill>
                <a:srgbClr val="3366FF"/>
              </a:solidFill>
              <a:latin typeface="Arial Black" pitchFamily="34" charset="0"/>
              <a:ea typeface="楷体_GB2312"/>
              <a:cs typeface="楷体_GB2312"/>
            </a:endParaRPr>
          </a:p>
        </p:txBody>
      </p:sp>
      <p:sp>
        <p:nvSpPr>
          <p:cNvPr id="60420" name="Rectangle 4"/>
          <p:cNvSpPr>
            <a:spLocks noGrp="1" noChangeArrowheads="1"/>
          </p:cNvSpPr>
          <p:nvPr>
            <p:ph type="title"/>
          </p:nvPr>
        </p:nvSpPr>
        <p:spPr>
          <a:xfrm>
            <a:off x="1116013" y="333375"/>
            <a:ext cx="6769100" cy="762000"/>
          </a:xfrm>
        </p:spPr>
        <p:txBody>
          <a:bodyPr/>
          <a:lstStyle/>
          <a:p>
            <a:pPr algn="ctr" eaLnBrk="1" hangingPunct="1">
              <a:defRPr/>
            </a:pPr>
            <a:r>
              <a:rPr kumimoji="1" lang="en-US" altLang="zh-CN" sz="3600" b="1" dirty="0">
                <a:solidFill>
                  <a:srgbClr val="FFFF00"/>
                </a:solidFill>
                <a:latin typeface="+mn-lt"/>
                <a:ea typeface="+mn-ea"/>
              </a:rPr>
              <a:t>6.4.1  </a:t>
            </a:r>
            <a:r>
              <a:rPr kumimoji="1" lang="zh-CN" altLang="en-US" sz="3600" b="1" dirty="0">
                <a:solidFill>
                  <a:srgbClr val="FFFF00"/>
                </a:solidFill>
                <a:latin typeface="+mn-lt"/>
                <a:ea typeface="+mn-ea"/>
              </a:rPr>
              <a:t>安全性测试</a:t>
            </a:r>
          </a:p>
        </p:txBody>
      </p:sp>
      <p:sp>
        <p:nvSpPr>
          <p:cNvPr id="185348" name="Text Box 7"/>
          <p:cNvSpPr txBox="1">
            <a:spLocks noChangeArrowheads="1"/>
          </p:cNvSpPr>
          <p:nvPr/>
        </p:nvSpPr>
        <p:spPr bwMode="auto">
          <a:xfrm>
            <a:off x="179388" y="2852738"/>
            <a:ext cx="4392612" cy="1903412"/>
          </a:xfrm>
          <a:prstGeom prst="rect">
            <a:avLst/>
          </a:prstGeom>
          <a:noFill/>
          <a:ln w="9525">
            <a:noFill/>
            <a:miter lim="800000"/>
            <a:headEnd/>
            <a:tailEnd/>
          </a:ln>
        </p:spPr>
        <p:txBody>
          <a:bodyPr lIns="0" tIns="0" rIns="0" bIns="0">
            <a:spAutoFit/>
          </a:bodyPr>
          <a:lstStyle/>
          <a:p>
            <a:pPr>
              <a:lnSpc>
                <a:spcPct val="150000"/>
              </a:lnSpc>
              <a:spcBef>
                <a:spcPct val="50000"/>
              </a:spcBef>
            </a:pPr>
            <a:r>
              <a:rPr lang="zh-CN" altLang="en-US" sz="2800" b="1" i="0">
                <a:solidFill>
                  <a:srgbClr val="3366FF"/>
                </a:solidFill>
              </a:rPr>
              <a:t>根据</a:t>
            </a:r>
            <a:r>
              <a:rPr lang="en-US" altLang="zh-CN" sz="2800" b="1" i="0">
                <a:solidFill>
                  <a:srgbClr val="3366FF"/>
                </a:solidFill>
              </a:rPr>
              <a:t>ISO 8402</a:t>
            </a:r>
            <a:r>
              <a:rPr lang="zh-CN" altLang="en-US" sz="2800" b="1" i="0">
                <a:solidFill>
                  <a:srgbClr val="3366FF"/>
                </a:solidFill>
              </a:rPr>
              <a:t>的定义，安全性是“使伤害或损害的风险限制在可接受的水平内</a:t>
            </a:r>
            <a:r>
              <a:rPr lang="zh-CN" altLang="en-US" sz="2400" b="1" i="0">
                <a:solidFill>
                  <a:srgbClr val="3366FF"/>
                </a:solidFill>
              </a:rPr>
              <a:t>”。 </a:t>
            </a:r>
          </a:p>
        </p:txBody>
      </p:sp>
      <p:pic>
        <p:nvPicPr>
          <p:cNvPr id="185349" name="Picture 7" descr="396px-Trojan_horse_Çanakkale"/>
          <p:cNvPicPr>
            <a:picLocks noChangeAspect="1" noChangeArrowheads="1"/>
          </p:cNvPicPr>
          <p:nvPr/>
        </p:nvPicPr>
        <p:blipFill>
          <a:blip r:embed="rId3" cstate="print"/>
          <a:srcRect/>
          <a:stretch>
            <a:fillRect/>
          </a:stretch>
        </p:blipFill>
        <p:spPr bwMode="auto">
          <a:xfrm>
            <a:off x="4716463" y="1341438"/>
            <a:ext cx="4311650" cy="5334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ctr" eaLnBrk="1" hangingPunct="1">
              <a:defRPr/>
            </a:pPr>
            <a:r>
              <a:rPr lang="zh-CN" altLang="en-US" sz="3200" dirty="0">
                <a:solidFill>
                  <a:srgbClr val="FFFF00"/>
                </a:solidFill>
                <a:latin typeface="+mj-ea"/>
              </a:rPr>
              <a:t>业务逻辑是关键</a:t>
            </a:r>
            <a:endParaRPr lang="en-US" altLang="zh-CN" sz="3200" dirty="0">
              <a:solidFill>
                <a:srgbClr val="FFFF00"/>
              </a:solidFill>
              <a:latin typeface="+mj-ea"/>
            </a:endParaRPr>
          </a:p>
        </p:txBody>
      </p:sp>
      <p:pic>
        <p:nvPicPr>
          <p:cNvPr id="26626" name="Picture 4" descr="http://www.idcun.com/uploads/allimg/c100503/12HV22N5B10-35D5.jpg"/>
          <p:cNvPicPr>
            <a:picLocks noChangeAspect="1" noChangeArrowheads="1"/>
          </p:cNvPicPr>
          <p:nvPr/>
        </p:nvPicPr>
        <p:blipFill>
          <a:blip r:embed="rId3" cstate="print"/>
          <a:srcRect/>
          <a:stretch>
            <a:fillRect/>
          </a:stretch>
        </p:blipFill>
        <p:spPr bwMode="auto">
          <a:xfrm>
            <a:off x="611188" y="1557338"/>
            <a:ext cx="8064500" cy="4643437"/>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9"/>
          <p:cNvSpPr>
            <a:spLocks noGrp="1" noChangeArrowheads="1"/>
          </p:cNvSpPr>
          <p:nvPr>
            <p:ph type="title"/>
          </p:nvPr>
        </p:nvSpPr>
        <p:spPr>
          <a:xfrm>
            <a:off x="2051050" y="260350"/>
            <a:ext cx="5329238" cy="890588"/>
          </a:xfrm>
        </p:spPr>
        <p:txBody>
          <a:bodyPr/>
          <a:lstStyle/>
          <a:p>
            <a:pPr algn="ctr" eaLnBrk="1" hangingPunct="1">
              <a:defRPr/>
            </a:pPr>
            <a:r>
              <a:rPr kumimoji="1" lang="zh-CN" altLang="en-US" sz="3600" b="1" dirty="0">
                <a:solidFill>
                  <a:srgbClr val="FFFF00"/>
                </a:solidFill>
                <a:latin typeface="+mn-lt"/>
                <a:ea typeface="+mn-ea"/>
              </a:rPr>
              <a:t>安全性测试 </a:t>
            </a:r>
          </a:p>
        </p:txBody>
      </p:sp>
      <p:sp>
        <p:nvSpPr>
          <p:cNvPr id="61444" name="Text Box 12"/>
          <p:cNvSpPr txBox="1">
            <a:spLocks noChangeArrowheads="1"/>
          </p:cNvSpPr>
          <p:nvPr/>
        </p:nvSpPr>
        <p:spPr bwMode="auto">
          <a:xfrm>
            <a:off x="571472" y="3995678"/>
            <a:ext cx="7993062" cy="2862322"/>
          </a:xfrm>
          <a:prstGeom prst="rect">
            <a:avLst/>
          </a:prstGeom>
          <a:noFill/>
          <a:ln w="9525">
            <a:noFill/>
            <a:miter lim="800000"/>
            <a:headEnd/>
            <a:tailEnd/>
          </a:ln>
        </p:spPr>
        <p:txBody>
          <a:bodyPr lIns="0" tIns="0" rIns="0" bIns="0">
            <a:spAutoFit/>
          </a:bodyPr>
          <a:lstStyle/>
          <a:p>
            <a:pPr marL="342900" indent="-342900">
              <a:lnSpc>
                <a:spcPct val="120000"/>
              </a:lnSpc>
              <a:spcBef>
                <a:spcPct val="20000"/>
              </a:spcBef>
              <a:buClr>
                <a:srgbClr val="91AC4E"/>
              </a:buClr>
              <a:buSzPct val="86000"/>
              <a:buFont typeface="Wingdings" pitchFamily="2" charset="2"/>
              <a:buChar char="p"/>
              <a:defRPr/>
            </a:pPr>
            <a:r>
              <a:rPr lang="zh-CN" altLang="en-US" sz="2000" i="0" dirty="0">
                <a:latin typeface="+mn-lt"/>
                <a:ea typeface="楷体"/>
                <a:cs typeface="楷体"/>
              </a:rPr>
              <a:t>想方设法截取或破译口令；</a:t>
            </a:r>
          </a:p>
          <a:p>
            <a:pPr marL="342900" indent="-342900">
              <a:lnSpc>
                <a:spcPct val="120000"/>
              </a:lnSpc>
              <a:spcBef>
                <a:spcPct val="20000"/>
              </a:spcBef>
              <a:buClr>
                <a:srgbClr val="91AC4E"/>
              </a:buClr>
              <a:buSzPct val="86000"/>
              <a:buFont typeface="Wingdings" pitchFamily="2" charset="2"/>
              <a:buChar char="p"/>
              <a:defRPr/>
            </a:pPr>
            <a:r>
              <a:rPr lang="zh-CN" altLang="en-US" sz="2000" i="0" dirty="0">
                <a:latin typeface="+mn-lt"/>
                <a:ea typeface="楷体"/>
                <a:cs typeface="楷体"/>
              </a:rPr>
              <a:t>专门开发软件来破坏系统的保护机制；</a:t>
            </a:r>
          </a:p>
          <a:p>
            <a:pPr marL="342900" indent="-342900">
              <a:lnSpc>
                <a:spcPct val="120000"/>
              </a:lnSpc>
              <a:spcBef>
                <a:spcPct val="20000"/>
              </a:spcBef>
              <a:buClr>
                <a:srgbClr val="91AC4E"/>
              </a:buClr>
              <a:buSzPct val="86000"/>
              <a:buFont typeface="Wingdings" pitchFamily="2" charset="2"/>
              <a:buChar char="p"/>
              <a:defRPr/>
            </a:pPr>
            <a:r>
              <a:rPr lang="zh-CN" altLang="en-US" sz="2000" i="0" dirty="0">
                <a:latin typeface="+mn-lt"/>
                <a:ea typeface="楷体"/>
                <a:cs typeface="楷体"/>
              </a:rPr>
              <a:t>故意导致系统失败，企图趁恢复之机非法进入；</a:t>
            </a:r>
          </a:p>
          <a:p>
            <a:pPr marL="342900" indent="-342900">
              <a:lnSpc>
                <a:spcPct val="120000"/>
              </a:lnSpc>
              <a:spcBef>
                <a:spcPct val="20000"/>
              </a:spcBef>
              <a:buClr>
                <a:srgbClr val="91AC4E"/>
              </a:buClr>
              <a:buSzPct val="86000"/>
              <a:buFont typeface="Wingdings" pitchFamily="2" charset="2"/>
              <a:buChar char="p"/>
              <a:defRPr/>
            </a:pPr>
            <a:r>
              <a:rPr lang="zh-CN" altLang="en-US" sz="2000" i="0" dirty="0">
                <a:latin typeface="+mn-lt"/>
                <a:ea typeface="楷体"/>
                <a:cs typeface="楷体"/>
              </a:rPr>
              <a:t>试图通过浏览非保密数据，推导所需信息等等。</a:t>
            </a:r>
          </a:p>
          <a:p>
            <a:pPr>
              <a:lnSpc>
                <a:spcPct val="130000"/>
              </a:lnSpc>
              <a:defRPr/>
            </a:pPr>
            <a:r>
              <a:rPr lang="zh-CN" altLang="en-US" sz="2000" i="0" dirty="0">
                <a:solidFill>
                  <a:srgbClr val="660066"/>
                </a:solidFill>
                <a:ea typeface="宋体" pitchFamily="2" charset="-122"/>
              </a:rPr>
              <a:t>理论上讲，只要有足够的时间和资源，没有不可进入的系统。因此系统安全设计的准则是，使非法侵入的代价超过被保护信息的价值，此时非法侵入者已无利可图。</a:t>
            </a:r>
          </a:p>
        </p:txBody>
      </p:sp>
      <p:sp>
        <p:nvSpPr>
          <p:cNvPr id="5" name="Rectangle 5"/>
          <p:cNvSpPr>
            <a:spLocks noChangeArrowheads="1"/>
          </p:cNvSpPr>
          <p:nvPr/>
        </p:nvSpPr>
        <p:spPr bwMode="auto">
          <a:xfrm>
            <a:off x="0" y="1214422"/>
            <a:ext cx="8929718" cy="2585323"/>
          </a:xfrm>
          <a:prstGeom prst="rect">
            <a:avLst/>
          </a:prstGeom>
          <a:noFill/>
          <a:ln w="9525" algn="ctr">
            <a:noFill/>
            <a:miter lim="800000"/>
            <a:headEnd/>
            <a:tailEnd/>
          </a:ln>
          <a:effectLst/>
        </p:spPr>
        <p:txBody>
          <a:bodyPr wrap="square" lIns="0" tIns="0" rIns="0" bIns="0" anchor="ctr">
            <a:spAutoFit/>
          </a:bodyPr>
          <a:lstStyle/>
          <a:p>
            <a:pPr>
              <a:lnSpc>
                <a:spcPct val="140000"/>
              </a:lnSpc>
              <a:defRPr/>
            </a:pPr>
            <a:r>
              <a:rPr lang="zh-CN" altLang="en-US" sz="2400" dirty="0">
                <a:solidFill>
                  <a:schemeClr val="accent1">
                    <a:lumMod val="25000"/>
                  </a:schemeClr>
                </a:solidFill>
                <a:latin typeface="楷体_GB2312" pitchFamily="49" charset="-122"/>
                <a:ea typeface="楷体_GB2312" pitchFamily="49" charset="-122"/>
              </a:rPr>
              <a:t>软件安全性测试就是全面检验软件在需求规格说明中规定的</a:t>
            </a:r>
            <a:r>
              <a:rPr lang="zh-CN" altLang="en-US" sz="2400" dirty="0">
                <a:solidFill>
                  <a:srgbClr val="FF0000"/>
                </a:solidFill>
                <a:latin typeface="楷体_GB2312" pitchFamily="49" charset="-122"/>
                <a:ea typeface="楷体_GB2312" pitchFamily="49" charset="-122"/>
              </a:rPr>
              <a:t>防止危险状况措施的有效性</a:t>
            </a:r>
            <a:r>
              <a:rPr lang="zh-CN" altLang="en-US" sz="2400" dirty="0">
                <a:solidFill>
                  <a:schemeClr val="accent1">
                    <a:lumMod val="25000"/>
                  </a:schemeClr>
                </a:solidFill>
                <a:latin typeface="楷体_GB2312" pitchFamily="49" charset="-122"/>
                <a:ea typeface="楷体_GB2312" pitchFamily="49" charset="-122"/>
              </a:rPr>
              <a:t>和</a:t>
            </a:r>
            <a:r>
              <a:rPr lang="zh-CN" altLang="en-US" sz="2400" dirty="0">
                <a:solidFill>
                  <a:srgbClr val="FF0000"/>
                </a:solidFill>
                <a:latin typeface="楷体_GB2312" pitchFamily="49" charset="-122"/>
                <a:ea typeface="楷体_GB2312" pitchFamily="49" charset="-122"/>
              </a:rPr>
              <a:t>在每一个危险状态下的反应</a:t>
            </a:r>
            <a:r>
              <a:rPr lang="zh-CN" altLang="en-US" sz="2400" dirty="0">
                <a:solidFill>
                  <a:schemeClr val="accent1">
                    <a:lumMod val="25000"/>
                  </a:schemeClr>
                </a:solidFill>
                <a:latin typeface="楷体_GB2312" pitchFamily="49" charset="-122"/>
                <a:ea typeface="楷体_GB2312" pitchFamily="49" charset="-122"/>
              </a:rPr>
              <a:t>，对软件设计中用于提高安全性的结果，算法，容错，冗余，中断处理等方案进行针对性测试，并对安全性关键的软件单元和软件部件，单独进行加强的测试，以确认其满足安全性需求</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标题 1"/>
          <p:cNvSpPr>
            <a:spLocks noGrp="1"/>
          </p:cNvSpPr>
          <p:nvPr>
            <p:ph type="title"/>
          </p:nvPr>
        </p:nvSpPr>
        <p:spPr>
          <a:xfrm>
            <a:off x="1187450" y="366713"/>
            <a:ext cx="6192838" cy="561975"/>
          </a:xfrm>
        </p:spPr>
        <p:txBody>
          <a:bodyPr/>
          <a:lstStyle/>
          <a:p>
            <a:pPr algn="ctr" eaLnBrk="1" hangingPunct="1"/>
            <a:r>
              <a:rPr lang="zh-CN" altLang="en-US" sz="3200" b="1" dirty="0">
                <a:solidFill>
                  <a:srgbClr val="FFFF00"/>
                </a:solidFill>
                <a:ea typeface="宋体" charset="-122"/>
              </a:rPr>
              <a:t>安全性测试的种类</a:t>
            </a:r>
          </a:p>
        </p:txBody>
      </p:sp>
      <p:sp>
        <p:nvSpPr>
          <p:cNvPr id="194562" name="内容占位符 2"/>
          <p:cNvSpPr>
            <a:spLocks noGrp="1"/>
          </p:cNvSpPr>
          <p:nvPr>
            <p:ph idx="1"/>
          </p:nvPr>
        </p:nvSpPr>
        <p:spPr>
          <a:xfrm>
            <a:off x="539750" y="1844675"/>
            <a:ext cx="8208963" cy="3455988"/>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u="sng">
                <a:solidFill>
                  <a:srgbClr val="3366FF"/>
                </a:solidFill>
                <a:ea typeface="宋体" charset="-122"/>
              </a:rPr>
              <a:t>安全功能测试</a:t>
            </a:r>
            <a:r>
              <a:rPr lang="zh-CN" altLang="en-US" sz="2400" b="1">
                <a:solidFill>
                  <a:srgbClr val="3366FF"/>
                </a:solidFill>
                <a:ea typeface="宋体" charset="-122"/>
              </a:rPr>
              <a:t> </a:t>
            </a:r>
            <a:r>
              <a:rPr lang="en-US" altLang="zh-CN">
                <a:ea typeface="宋体" charset="-122"/>
              </a:rPr>
              <a:t>(Security Functional Testing)</a:t>
            </a:r>
            <a:r>
              <a:rPr lang="zh-CN" altLang="en-US" sz="2400">
                <a:ea typeface="宋体" charset="-122"/>
              </a:rPr>
              <a:t>：数据机密性、完整性、可用性、不可否认性、身份认证、授权、访问控制、审计跟踪、委托、隐私保护、安全管理等</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u="sng">
                <a:solidFill>
                  <a:srgbClr val="3366FF"/>
                </a:solidFill>
                <a:ea typeface="宋体" charset="-122"/>
              </a:rPr>
              <a:t>安全漏洞测试</a:t>
            </a:r>
            <a:r>
              <a:rPr lang="zh-CN" altLang="en-US" sz="2400">
                <a:ea typeface="宋体" charset="-122"/>
              </a:rPr>
              <a:t> </a:t>
            </a:r>
            <a:r>
              <a:rPr lang="en-US" altLang="zh-CN">
                <a:ea typeface="宋体" charset="-122"/>
              </a:rPr>
              <a:t>(Security Vulnerability Testing)</a:t>
            </a:r>
            <a:r>
              <a:rPr lang="zh-CN" altLang="en-US" sz="2400">
                <a:ea typeface="宋体" charset="-122"/>
              </a:rPr>
              <a:t>：从攻击者的角度</a:t>
            </a:r>
            <a:r>
              <a:rPr lang="en-US" altLang="zh-CN" sz="2400">
                <a:ea typeface="宋体" charset="-122"/>
              </a:rPr>
              <a:t>,</a:t>
            </a:r>
            <a:r>
              <a:rPr lang="zh-CN" altLang="en-US" sz="2400">
                <a:ea typeface="宋体" charset="-122"/>
              </a:rPr>
              <a:t> 以发现软件的安全漏洞为目的。安全漏洞是指系统在设计、实现、操作、管理上存在的可被利用的缺陷或弱点</a:t>
            </a:r>
          </a:p>
        </p:txBody>
      </p:sp>
      <p:sp>
        <p:nvSpPr>
          <p:cNvPr id="1945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FAF28E7F-CEA1-4D80-AAB5-4B05FADD9C5D}" type="slidenum">
              <a:rPr lang="en-US" altLang="zh-CN" smtClean="0">
                <a:ea typeface="宋体" charset="-122"/>
              </a:rPr>
              <a:pPr/>
              <a:t>51</a:t>
            </a:fld>
            <a:endParaRPr lang="en-US" altLang="zh-CN">
              <a:ea typeface="宋体"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512763"/>
            <a:ext cx="7956550" cy="561975"/>
          </a:xfrm>
        </p:spPr>
        <p:txBody>
          <a:bodyPr/>
          <a:lstStyle/>
          <a:p>
            <a:pPr algn="ctr" eaLnBrk="1" hangingPunct="1">
              <a:defRPr/>
            </a:pPr>
            <a:r>
              <a:rPr kumimoji="1" lang="zh-CN" altLang="en-US" sz="3600" b="1" dirty="0">
                <a:solidFill>
                  <a:srgbClr val="FFFF00"/>
                </a:solidFill>
                <a:latin typeface="+mn-lt"/>
                <a:ea typeface="+mn-ea"/>
              </a:rPr>
              <a:t>功能性测试  </a:t>
            </a:r>
            <a:r>
              <a:rPr kumimoji="1" lang="en-US" altLang="zh-CN" sz="3600" b="1" dirty="0">
                <a:solidFill>
                  <a:srgbClr val="FFFF00"/>
                </a:solidFill>
                <a:latin typeface="+mn-lt"/>
                <a:ea typeface="+mn-ea"/>
              </a:rPr>
              <a:t>vs.</a:t>
            </a:r>
            <a:r>
              <a:rPr kumimoji="1" lang="zh-CN" altLang="en-US" sz="3600" b="1" dirty="0">
                <a:solidFill>
                  <a:srgbClr val="FFFF00"/>
                </a:solidFill>
                <a:latin typeface="+mn-lt"/>
                <a:ea typeface="+mn-ea"/>
              </a:rPr>
              <a:t>安全性测试</a:t>
            </a:r>
          </a:p>
        </p:txBody>
      </p:sp>
      <p:sp>
        <p:nvSpPr>
          <p:cNvPr id="3" name="内容占位符 2"/>
          <p:cNvSpPr>
            <a:spLocks noGrp="1"/>
          </p:cNvSpPr>
          <p:nvPr>
            <p:ph idx="1"/>
          </p:nvPr>
        </p:nvSpPr>
        <p:spPr>
          <a:xfrm>
            <a:off x="827088" y="1916113"/>
            <a:ext cx="7775575" cy="3889375"/>
          </a:xfrm>
        </p:spPr>
        <p:txBody>
          <a:bodyPr/>
          <a:lstStyle/>
          <a:p>
            <a:pPr marL="355600" lvl="1" indent="-355600" eaLnBrk="1" hangingPunct="1">
              <a:lnSpc>
                <a:spcPct val="130000"/>
              </a:lnSpc>
              <a:spcBef>
                <a:spcPts val="264"/>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功能性测试：软件做它应该做的事，验证正确的输出</a:t>
            </a:r>
          </a:p>
          <a:p>
            <a:pPr marL="355600" lvl="1" indent="-355600" eaLnBrk="1" hangingPunct="1">
              <a:lnSpc>
                <a:spcPct val="130000"/>
              </a:lnSpc>
              <a:spcBef>
                <a:spcPts val="264"/>
              </a:spcBef>
              <a:buClr>
                <a:srgbClr val="91AC4E"/>
              </a:buClr>
              <a:buSzPct val="80000"/>
              <a:buFontTx/>
              <a:buNone/>
              <a:tabLst>
                <a:tab pos="228600" algn="l"/>
              </a:tabLst>
              <a:defRPr/>
            </a:pPr>
            <a:r>
              <a:rPr lang="zh-CN" altLang="en-US" sz="2400" kern="1200" dirty="0">
                <a:ea typeface="宋体" pitchFamily="2" charset="-122"/>
                <a:cs typeface="+mn-cs"/>
              </a:rPr>
              <a:t>     不正确的输出 </a:t>
            </a:r>
            <a:r>
              <a:rPr lang="en-US" altLang="zh-CN" sz="2400" kern="1200" dirty="0">
                <a:ea typeface="宋体" pitchFamily="2" charset="-122"/>
                <a:cs typeface="+mn-cs"/>
              </a:rPr>
              <a:t>/</a:t>
            </a:r>
            <a:r>
              <a:rPr lang="zh-CN" altLang="en-US" sz="2400" kern="1200" dirty="0">
                <a:ea typeface="宋体" pitchFamily="2" charset="-122"/>
                <a:cs typeface="+mn-cs"/>
              </a:rPr>
              <a:t>行为 </a:t>
            </a:r>
            <a:r>
              <a:rPr lang="en-US" altLang="zh-CN" sz="2400" kern="1200" dirty="0">
                <a:ea typeface="宋体" pitchFamily="2" charset="-122"/>
                <a:cs typeface="+mn-cs"/>
              </a:rPr>
              <a:t>/ </a:t>
            </a:r>
            <a:r>
              <a:rPr lang="zh-CN" altLang="en-US" sz="2400" kern="1200" dirty="0">
                <a:ea typeface="宋体" pitchFamily="2" charset="-122"/>
                <a:cs typeface="+mn-cs"/>
              </a:rPr>
              <a:t>缺陷</a:t>
            </a:r>
            <a:r>
              <a:rPr lang="en-US" altLang="zh-CN" sz="2400" kern="1200" dirty="0">
                <a:ea typeface="宋体" pitchFamily="2" charset="-122"/>
                <a:cs typeface="+mn-cs"/>
              </a:rPr>
              <a:t>(Bug)</a:t>
            </a:r>
          </a:p>
          <a:p>
            <a:pPr marL="355600" lvl="1" indent="-355600" eaLnBrk="1" hangingPunct="1">
              <a:lnSpc>
                <a:spcPct val="130000"/>
              </a:lnSpc>
              <a:spcBef>
                <a:spcPts val="264"/>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安全性测试：软件不做它不应该做的事</a:t>
            </a:r>
            <a:r>
              <a:rPr lang="en-US" altLang="zh-CN" sz="2400" kern="1200" dirty="0">
                <a:ea typeface="宋体" pitchFamily="2" charset="-122"/>
                <a:cs typeface="+mn-cs"/>
              </a:rPr>
              <a:t>, </a:t>
            </a:r>
            <a:r>
              <a:rPr lang="zh-CN" altLang="en-US" sz="2400" kern="1200" dirty="0">
                <a:ea typeface="宋体" pitchFamily="2" charset="-122"/>
                <a:cs typeface="+mn-cs"/>
              </a:rPr>
              <a:t>应用输入验证</a:t>
            </a:r>
            <a:r>
              <a:rPr lang="en-US" altLang="zh-CN" sz="2400" kern="1200" dirty="0">
                <a:ea typeface="宋体" pitchFamily="2" charset="-122"/>
                <a:cs typeface="+mn-cs"/>
              </a:rPr>
              <a:t>, </a:t>
            </a:r>
            <a:r>
              <a:rPr lang="zh-CN" altLang="en-US" sz="2400" kern="1200" dirty="0">
                <a:ea typeface="宋体" pitchFamily="2" charset="-122"/>
                <a:cs typeface="+mn-cs"/>
              </a:rPr>
              <a:t>没有不安全的事情发生</a:t>
            </a:r>
            <a:endParaRPr lang="en-US" altLang="zh-CN" sz="2400" kern="1200" dirty="0">
              <a:ea typeface="宋体" pitchFamily="2" charset="-122"/>
              <a:cs typeface="+mn-cs"/>
            </a:endParaRPr>
          </a:p>
          <a:p>
            <a:pPr marL="355600" lvl="1" indent="0" eaLnBrk="1" hangingPunct="1">
              <a:lnSpc>
                <a:spcPct val="130000"/>
              </a:lnSpc>
              <a:spcBef>
                <a:spcPts val="264"/>
              </a:spcBef>
              <a:buClr>
                <a:srgbClr val="91AC4E"/>
              </a:buClr>
              <a:buSzPct val="80000"/>
              <a:buFontTx/>
              <a:buNone/>
              <a:tabLst>
                <a:tab pos="228600" algn="l"/>
              </a:tabLst>
              <a:defRPr/>
            </a:pPr>
            <a:r>
              <a:rPr lang="zh-CN" altLang="en-US" sz="2400" kern="1200" dirty="0">
                <a:ea typeface="宋体" pitchFamily="2" charset="-122"/>
              </a:rPr>
              <a:t>在测试软件系统中对危险防止和危险处理设施进行的测试，以验证其是否有效</a:t>
            </a:r>
          </a:p>
          <a:p>
            <a:pPr marL="355600" lvl="1" indent="-355600" eaLnBrk="1" hangingPunct="1">
              <a:lnSpc>
                <a:spcPct val="130000"/>
              </a:lnSpc>
              <a:spcBef>
                <a:spcPts val="264"/>
              </a:spcBef>
              <a:buClr>
                <a:srgbClr val="91AC4E"/>
              </a:buClr>
              <a:buSzPct val="80000"/>
              <a:buFontTx/>
              <a:buNone/>
              <a:tabLst>
                <a:tab pos="228600" algn="l"/>
              </a:tabLst>
              <a:defRPr/>
            </a:pPr>
            <a:r>
              <a:rPr lang="zh-CN" altLang="en-US" sz="2400" kern="1200" dirty="0">
                <a:ea typeface="宋体" pitchFamily="2" charset="-122"/>
                <a:cs typeface="+mn-cs"/>
              </a:rPr>
              <a:t>    </a:t>
            </a:r>
            <a:r>
              <a:rPr lang="zh-CN" altLang="en-US" sz="2400" b="1" kern="1200" dirty="0">
                <a:ea typeface="宋体" pitchFamily="2" charset="-122"/>
                <a:cs typeface="+mn-cs"/>
              </a:rPr>
              <a:t>安全性缺陷</a:t>
            </a:r>
            <a:r>
              <a:rPr lang="zh-CN" altLang="en-US" sz="2400" kern="1200" dirty="0">
                <a:ea typeface="宋体" pitchFamily="2" charset="-122"/>
                <a:cs typeface="+mn-cs"/>
              </a:rPr>
              <a:t>（漏洞，脆弱性，</a:t>
            </a:r>
            <a:r>
              <a:rPr lang="en-US" altLang="zh-CN" sz="2400" kern="1200" dirty="0">
                <a:ea typeface="宋体" pitchFamily="2" charset="-122"/>
                <a:cs typeface="+mn-cs"/>
              </a:rPr>
              <a:t>Vulnerability</a:t>
            </a:r>
            <a:r>
              <a:rPr lang="zh-CN" altLang="en-US" sz="2400" kern="1200" dirty="0">
                <a:ea typeface="宋体" pitchFamily="2" charset="-122"/>
                <a:cs typeface="+mn-cs"/>
              </a:rPr>
              <a:t>）</a:t>
            </a:r>
          </a:p>
        </p:txBody>
      </p:sp>
      <p:sp>
        <p:nvSpPr>
          <p:cNvPr id="1894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D6F7147D-E8E6-4F7A-992F-6E79722AC68E}" type="slidenum">
              <a:rPr lang="en-US" altLang="zh-CN" smtClean="0">
                <a:ea typeface="宋体" charset="-122"/>
              </a:rPr>
              <a:pPr/>
              <a:t>52</a:t>
            </a:fld>
            <a:endParaRPr lang="en-US" altLang="zh-CN">
              <a:ea typeface="宋体"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994" name="Rectangle 2"/>
          <p:cNvSpPr>
            <a:spLocks noGrp="1" noChangeArrowheads="1"/>
          </p:cNvSpPr>
          <p:nvPr>
            <p:ph type="title"/>
          </p:nvPr>
        </p:nvSpPr>
        <p:spPr/>
        <p:txBody>
          <a:bodyPr/>
          <a:lstStyle/>
          <a:p>
            <a:pPr algn="ctr" eaLnBrk="1" hangingPunct="1">
              <a:defRPr/>
            </a:pPr>
            <a:r>
              <a:rPr kumimoji="1" lang="zh-CN" altLang="en-US" sz="3600" b="1" dirty="0">
                <a:solidFill>
                  <a:srgbClr val="FFFF00"/>
                </a:solidFill>
                <a:latin typeface="+mn-lt"/>
                <a:ea typeface="+mn-ea"/>
              </a:rPr>
              <a:t>安全性测试的范围</a:t>
            </a:r>
          </a:p>
        </p:txBody>
      </p:sp>
      <p:sp>
        <p:nvSpPr>
          <p:cNvPr id="192514" name="Rectangle 3"/>
          <p:cNvSpPr>
            <a:spLocks noGrp="1" noChangeArrowheads="1"/>
          </p:cNvSpPr>
          <p:nvPr>
            <p:ph type="body" idx="1"/>
          </p:nvPr>
        </p:nvSpPr>
        <p:spPr>
          <a:xfrm>
            <a:off x="0" y="1285860"/>
            <a:ext cx="9144000" cy="1349375"/>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dirty="0">
                <a:solidFill>
                  <a:srgbClr val="3366FF"/>
                </a:solidFill>
                <a:ea typeface="宋体" charset="-122"/>
              </a:rPr>
              <a:t>两种级别的安全性</a:t>
            </a:r>
            <a:endParaRPr lang="en-US" altLang="zh-CN" sz="2400" b="1" dirty="0">
              <a:solidFill>
                <a:srgbClr val="3366FF"/>
              </a:solidFill>
              <a:ea typeface="宋体" charset="-122"/>
            </a:endParaRPr>
          </a:p>
          <a:p>
            <a:pPr marL="755650" lvl="2"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dirty="0">
                <a:solidFill>
                  <a:srgbClr val="3366FF"/>
                </a:solidFill>
                <a:ea typeface="宋体" charset="-122"/>
              </a:rPr>
              <a:t>系统级别的安全性：核实只有</a:t>
            </a:r>
            <a:r>
              <a:rPr lang="zh-CN" altLang="en-US" sz="2400" b="1" dirty="0">
                <a:solidFill>
                  <a:srgbClr val="FF0000"/>
                </a:solidFill>
                <a:ea typeface="宋体" charset="-122"/>
              </a:rPr>
              <a:t>具备系统和应用程序</a:t>
            </a:r>
            <a:r>
              <a:rPr lang="zh-CN" altLang="en-US" sz="2400" b="1" dirty="0">
                <a:solidFill>
                  <a:srgbClr val="3366FF"/>
                </a:solidFill>
                <a:ea typeface="宋体" charset="-122"/>
              </a:rPr>
              <a:t>访问权限的操作者才能访问系统和应用程序</a:t>
            </a:r>
          </a:p>
          <a:p>
            <a:pPr marL="755650" lvl="2"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dirty="0">
                <a:solidFill>
                  <a:srgbClr val="3366FF"/>
                </a:solidFill>
                <a:ea typeface="宋体" charset="-122"/>
              </a:rPr>
              <a:t>应用程序级别的安全性：操作者只能访问其所属用户类型已被授权访问的</a:t>
            </a:r>
            <a:r>
              <a:rPr lang="zh-CN" altLang="en-US" sz="2400" b="1" dirty="0">
                <a:solidFill>
                  <a:srgbClr val="FF0000"/>
                </a:solidFill>
                <a:ea typeface="宋体" charset="-122"/>
              </a:rPr>
              <a:t>功能或数据</a:t>
            </a:r>
            <a:endParaRPr lang="zh-CN" altLang="en-US" dirty="0">
              <a:solidFill>
                <a:srgbClr val="FF0000"/>
              </a:solidFill>
              <a:ea typeface="宋体" charset="-122"/>
            </a:endParaRPr>
          </a:p>
        </p:txBody>
      </p:sp>
      <p:sp>
        <p:nvSpPr>
          <p:cNvPr id="192515" name="Rectangle 5"/>
          <p:cNvSpPr>
            <a:spLocks noChangeArrowheads="1"/>
          </p:cNvSpPr>
          <p:nvPr/>
        </p:nvSpPr>
        <p:spPr bwMode="gray">
          <a:xfrm>
            <a:off x="357158" y="3714752"/>
            <a:ext cx="8286808" cy="2846386"/>
          </a:xfrm>
          <a:prstGeom prst="rect">
            <a:avLst/>
          </a:prstGeom>
          <a:noFill/>
          <a:ln w="9525">
            <a:noFill/>
            <a:miter lim="800000"/>
            <a:headEnd/>
            <a:tailEnd/>
          </a:ln>
        </p:spPr>
        <p:txBody>
          <a:bodyPr/>
          <a:lstStyle/>
          <a:p>
            <a:pPr marL="952500" lvl="1" indent="-495300" eaLnBrk="0" hangingPunct="0">
              <a:spcBef>
                <a:spcPct val="20000"/>
              </a:spcBef>
              <a:buClr>
                <a:schemeClr val="accent1"/>
              </a:buClr>
              <a:buFont typeface="Wingdings" pitchFamily="2" charset="2"/>
              <a:buChar char="§"/>
            </a:pPr>
            <a:r>
              <a:rPr lang="zh-CN" altLang="en-GB" sz="2400" dirty="0"/>
              <a:t>用户权限</a:t>
            </a:r>
          </a:p>
          <a:p>
            <a:pPr marL="952500" lvl="1" indent="-495300" eaLnBrk="0" hangingPunct="0">
              <a:spcBef>
                <a:spcPct val="20000"/>
              </a:spcBef>
              <a:buClr>
                <a:schemeClr val="accent1"/>
              </a:buClr>
              <a:buFont typeface="Wingdings" pitchFamily="2" charset="2"/>
              <a:buChar char="§"/>
            </a:pPr>
            <a:r>
              <a:rPr lang="zh-CN" altLang="en-GB" sz="2400" dirty="0"/>
              <a:t>数据输入验证</a:t>
            </a:r>
          </a:p>
          <a:p>
            <a:pPr marL="952500" lvl="1" indent="-495300" eaLnBrk="0" hangingPunct="0">
              <a:spcBef>
                <a:spcPct val="20000"/>
              </a:spcBef>
              <a:buClr>
                <a:schemeClr val="accent1"/>
              </a:buClr>
              <a:buFont typeface="Wingdings" pitchFamily="2" charset="2"/>
              <a:buChar char="§"/>
            </a:pPr>
            <a:r>
              <a:rPr lang="zh-CN" altLang="en-GB" sz="2400" dirty="0"/>
              <a:t>敏感数据加密</a:t>
            </a:r>
          </a:p>
          <a:p>
            <a:pPr marL="952500" lvl="1" indent="-495300" eaLnBrk="0" hangingPunct="0">
              <a:spcBef>
                <a:spcPct val="20000"/>
              </a:spcBef>
              <a:buClr>
                <a:schemeClr val="accent1"/>
              </a:buClr>
              <a:buFont typeface="Wingdings" pitchFamily="2" charset="2"/>
              <a:buChar char="§"/>
            </a:pPr>
            <a:r>
              <a:rPr lang="zh-CN" altLang="en-GB" sz="2400" dirty="0"/>
              <a:t>数据存储安全性</a:t>
            </a:r>
          </a:p>
          <a:p>
            <a:pPr marL="952500" lvl="1" indent="-495300" eaLnBrk="0" hangingPunct="0">
              <a:spcBef>
                <a:spcPct val="20000"/>
              </a:spcBef>
              <a:buClr>
                <a:schemeClr val="accent1"/>
              </a:buClr>
              <a:buFont typeface="Wingdings" pitchFamily="2" charset="2"/>
              <a:buChar char="§"/>
            </a:pPr>
            <a:r>
              <a:rPr lang="zh-CN" altLang="en-GB" sz="2400" dirty="0"/>
              <a:t>用户口令</a:t>
            </a:r>
          </a:p>
          <a:p>
            <a:pPr marL="952500" lvl="1" indent="-495300" eaLnBrk="0" hangingPunct="0">
              <a:spcBef>
                <a:spcPct val="20000"/>
              </a:spcBef>
              <a:buClr>
                <a:schemeClr val="accent1"/>
              </a:buClr>
              <a:buFont typeface="Wingdings" pitchFamily="2" charset="2"/>
              <a:buChar char="§"/>
            </a:pPr>
            <a:r>
              <a:rPr lang="zh-CN" altLang="en-US" sz="2200" dirty="0"/>
              <a:t>验证系统的日志文件是否得到保护</a:t>
            </a:r>
            <a:r>
              <a:rPr lang="zh-CN" altLang="en-US" sz="2400" dirty="0"/>
              <a:t> </a:t>
            </a:r>
          </a:p>
          <a:p>
            <a:pPr marL="952500" lvl="1" indent="-495300" eaLnBrk="0" hangingPunct="0">
              <a:spcBef>
                <a:spcPct val="20000"/>
              </a:spcBef>
              <a:buClr>
                <a:schemeClr val="accent1"/>
              </a:buClr>
              <a:buFont typeface="Wingdings" pitchFamily="2" charset="2"/>
              <a:buChar char="§"/>
            </a:pPr>
            <a:r>
              <a:rPr lang="en-US" altLang="zh-CN" sz="2400"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测试方法</a:t>
            </a:r>
          </a:p>
        </p:txBody>
      </p:sp>
      <p:sp>
        <p:nvSpPr>
          <p:cNvPr id="3" name="内容占位符 2"/>
          <p:cNvSpPr>
            <a:spLocks noGrp="1"/>
          </p:cNvSpPr>
          <p:nvPr>
            <p:ph idx="1"/>
          </p:nvPr>
        </p:nvSpPr>
        <p:spPr>
          <a:xfrm>
            <a:off x="323528" y="1285875"/>
            <a:ext cx="8496944" cy="3799309"/>
          </a:xfrm>
        </p:spPr>
        <p:txBody>
          <a:bodyPr/>
          <a:lstStyle/>
          <a:p>
            <a:r>
              <a:rPr lang="zh-CN" altLang="en-US" sz="2800" dirty="0"/>
              <a:t>静态测试：静态的代码分析</a:t>
            </a:r>
            <a:endParaRPr lang="en-US" altLang="zh-CN" sz="2800" dirty="0"/>
          </a:p>
          <a:p>
            <a:pPr lvl="1"/>
            <a:r>
              <a:rPr lang="zh-CN" altLang="en-US" sz="2800" dirty="0"/>
              <a:t>对源代码进行安全扫描，根据程序中数据流，控制流，语义等信息与其特有软件安全规则库进行</a:t>
            </a:r>
            <a:r>
              <a:rPr lang="zh-CN" altLang="en-US" sz="2800" dirty="0">
                <a:solidFill>
                  <a:srgbClr val="FF0000"/>
                </a:solidFill>
              </a:rPr>
              <a:t>配对</a:t>
            </a:r>
            <a:r>
              <a:rPr lang="zh-CN" altLang="en-US" sz="2800" dirty="0"/>
              <a:t>，从中找出代码中潜在的安全漏洞</a:t>
            </a:r>
            <a:endParaRPr lang="en-US" altLang="zh-CN" sz="2800" dirty="0"/>
          </a:p>
          <a:p>
            <a:r>
              <a:rPr lang="zh-CN" altLang="en-US" sz="2800" dirty="0"/>
              <a:t>动态测试：动态的渗透</a:t>
            </a:r>
            <a:endParaRPr lang="en-US" altLang="zh-CN" sz="2800" dirty="0"/>
          </a:p>
          <a:p>
            <a:pPr lvl="1"/>
            <a:r>
              <a:rPr lang="zh-CN" altLang="en-US" sz="2800" dirty="0"/>
              <a:t>使用自动化工具或人工方法模拟黑客的输入，对应用系统进行攻击性测试，从中找出运行时刻所存在的安全漏洞</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标题 1"/>
          <p:cNvSpPr>
            <a:spLocks noGrp="1"/>
          </p:cNvSpPr>
          <p:nvPr>
            <p:ph type="title"/>
          </p:nvPr>
        </p:nvSpPr>
        <p:spPr>
          <a:xfrm>
            <a:off x="1476375" y="333375"/>
            <a:ext cx="5543550" cy="561975"/>
          </a:xfrm>
        </p:spPr>
        <p:txBody>
          <a:bodyPr/>
          <a:lstStyle/>
          <a:p>
            <a:pPr algn="ctr" eaLnBrk="1" hangingPunct="1"/>
            <a:r>
              <a:rPr lang="zh-CN" altLang="en-US" sz="3200" b="1">
                <a:solidFill>
                  <a:srgbClr val="FFFF00"/>
                </a:solidFill>
              </a:rPr>
              <a:t>静态安全性测试的重要性</a:t>
            </a:r>
          </a:p>
        </p:txBody>
      </p:sp>
      <p:sp>
        <p:nvSpPr>
          <p:cNvPr id="20377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DAD0E68D-401A-4235-A16F-0FF9970278F6}" type="slidenum">
              <a:rPr lang="en-US" altLang="zh-CN" smtClean="0">
                <a:ea typeface="宋体" charset="-122"/>
              </a:rPr>
              <a:pPr/>
              <a:t>55</a:t>
            </a:fld>
            <a:endParaRPr lang="en-US" altLang="zh-CN">
              <a:ea typeface="宋体" charset="-122"/>
            </a:endParaRPr>
          </a:p>
        </p:txBody>
      </p:sp>
      <p:sp>
        <p:nvSpPr>
          <p:cNvPr id="203779" name="矩形 4"/>
          <p:cNvSpPr>
            <a:spLocks noChangeArrowheads="1"/>
          </p:cNvSpPr>
          <p:nvPr/>
        </p:nvSpPr>
        <p:spPr bwMode="auto">
          <a:xfrm>
            <a:off x="865188" y="1844675"/>
            <a:ext cx="7731125" cy="3471863"/>
          </a:xfrm>
          <a:prstGeom prst="rect">
            <a:avLst/>
          </a:prstGeom>
          <a:noFill/>
          <a:ln w="9525">
            <a:noFill/>
            <a:miter lim="800000"/>
            <a:headEnd/>
            <a:tailEnd/>
          </a:ln>
        </p:spPr>
        <p:txBody>
          <a:bodyPr>
            <a:spAutoFit/>
          </a:bodyPr>
          <a:lstStyle/>
          <a:p>
            <a:pPr marL="0" lvl="1">
              <a:lnSpc>
                <a:spcPct val="130000"/>
              </a:lnSpc>
              <a:spcBef>
                <a:spcPts val="263"/>
              </a:spcBef>
              <a:buClr>
                <a:srgbClr val="91AC4E"/>
              </a:buClr>
              <a:buSzPct val="80000"/>
              <a:buFont typeface="Wingdings" pitchFamily="2" charset="2"/>
              <a:buNone/>
              <a:tabLst>
                <a:tab pos="228600" algn="l"/>
              </a:tabLst>
            </a:pPr>
            <a:r>
              <a:rPr lang="zh-CN" altLang="en-US" sz="2400" i="0"/>
              <a:t>对代码进行静态扫描，提前发现潜在的安全性问题，那么会避免后期因为漏洞而付出的代价。从微观来看程序代码有哪些安全性问题</a:t>
            </a:r>
          </a:p>
          <a:p>
            <a:pPr marL="1143000" lvl="2" indent="-228600">
              <a:lnSpc>
                <a:spcPct val="150000"/>
              </a:lnSpc>
              <a:tabLst>
                <a:tab pos="228600" algn="l"/>
              </a:tabLst>
            </a:pPr>
            <a:r>
              <a:rPr lang="en-US" altLang="zh-CN" sz="2400" i="0"/>
              <a:t>1. </a:t>
            </a:r>
            <a:r>
              <a:rPr lang="zh-CN" altLang="en-US" sz="2800" b="1" i="0"/>
              <a:t>语言级</a:t>
            </a:r>
            <a:r>
              <a:rPr lang="zh-CN" altLang="en-US" sz="2400" i="0"/>
              <a:t>代码安全，如</a:t>
            </a:r>
            <a:r>
              <a:rPr lang="en-US" altLang="zh-CN" sz="2400" i="0"/>
              <a:t>C/C++</a:t>
            </a:r>
            <a:r>
              <a:rPr lang="zh-CN" altLang="en-US" sz="2400" i="0"/>
              <a:t>缓冲区溢出</a:t>
            </a:r>
            <a:r>
              <a:rPr lang="en-US" altLang="zh-CN" sz="2400" i="0"/>
              <a:t>...</a:t>
            </a:r>
            <a:endParaRPr lang="zh-CN" altLang="en-US" sz="2400" i="0"/>
          </a:p>
          <a:p>
            <a:pPr marL="1143000" lvl="2" indent="-228600">
              <a:lnSpc>
                <a:spcPct val="150000"/>
              </a:lnSpc>
              <a:tabLst>
                <a:tab pos="228600" algn="l"/>
              </a:tabLst>
            </a:pPr>
            <a:r>
              <a:rPr lang="en-US" altLang="zh-CN" sz="2400" i="0"/>
              <a:t>2. </a:t>
            </a:r>
            <a:r>
              <a:rPr lang="zh-CN" altLang="en-US" sz="2800" b="1" i="0"/>
              <a:t>逻辑级</a:t>
            </a:r>
            <a:r>
              <a:rPr lang="zh-CN" altLang="en-US" sz="2400" i="0"/>
              <a:t>代码安全，如身份认证与授权</a:t>
            </a:r>
            <a:r>
              <a:rPr lang="en-US" altLang="zh-CN" sz="2400" i="0"/>
              <a:t>...</a:t>
            </a:r>
            <a:endParaRPr lang="zh-CN" altLang="en-US" sz="2400" i="0"/>
          </a:p>
          <a:p>
            <a:pPr marL="1143000" lvl="2" indent="-228600">
              <a:lnSpc>
                <a:spcPct val="150000"/>
              </a:lnSpc>
              <a:tabLst>
                <a:tab pos="228600" algn="l"/>
              </a:tabLst>
            </a:pPr>
            <a:r>
              <a:rPr lang="en-US" altLang="zh-CN" sz="2400" i="0"/>
              <a:t>3. </a:t>
            </a:r>
            <a:r>
              <a:rPr lang="zh-CN" altLang="en-US" sz="2800" b="1" i="0"/>
              <a:t>规范级</a:t>
            </a:r>
            <a:r>
              <a:rPr lang="zh-CN" altLang="en-US" sz="2400" i="0"/>
              <a:t>代码安全，如内存泄漏</a:t>
            </a:r>
            <a:r>
              <a:rPr lang="en-US" altLang="zh-CN" sz="2400" i="0"/>
              <a:t>...</a:t>
            </a:r>
            <a:r>
              <a:rPr lang="zh-CN" altLang="en-US" sz="2400" i="0"/>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标题 1"/>
          <p:cNvSpPr>
            <a:spLocks noGrp="1"/>
          </p:cNvSpPr>
          <p:nvPr>
            <p:ph type="title"/>
          </p:nvPr>
        </p:nvSpPr>
        <p:spPr/>
        <p:txBody>
          <a:bodyPr/>
          <a:lstStyle/>
          <a:p>
            <a:pPr algn="ctr" eaLnBrk="1" hangingPunct="1"/>
            <a:r>
              <a:rPr lang="zh-CN" altLang="en-US" sz="3200" b="1" dirty="0">
                <a:solidFill>
                  <a:srgbClr val="FFFF00"/>
                </a:solidFill>
                <a:ea typeface="宋体" charset="-122"/>
              </a:rPr>
              <a:t>安全性测试方法 </a:t>
            </a:r>
            <a:r>
              <a:rPr lang="en-US" altLang="zh-CN" sz="3200" b="1" i="1" dirty="0">
                <a:solidFill>
                  <a:srgbClr val="FFFF00"/>
                </a:solidFill>
                <a:ea typeface="宋体" charset="-122"/>
              </a:rPr>
              <a:t>-1</a:t>
            </a:r>
            <a:endParaRPr lang="zh-CN" altLang="en-US" sz="3200" b="1" i="1" dirty="0">
              <a:solidFill>
                <a:srgbClr val="FFFF00"/>
              </a:solidFill>
              <a:ea typeface="宋体" charset="-122"/>
            </a:endParaRPr>
          </a:p>
        </p:txBody>
      </p:sp>
      <p:sp>
        <p:nvSpPr>
          <p:cNvPr id="1976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BCF930BD-406A-49BC-9555-800F0ED3599F}" type="slidenum">
              <a:rPr lang="en-US" altLang="zh-CN" smtClean="0">
                <a:ea typeface="宋体" charset="-122"/>
              </a:rPr>
              <a:pPr/>
              <a:t>56</a:t>
            </a:fld>
            <a:endParaRPr lang="en-US" altLang="zh-CN">
              <a:ea typeface="宋体" charset="-122"/>
            </a:endParaRPr>
          </a:p>
        </p:txBody>
      </p:sp>
      <p:sp>
        <p:nvSpPr>
          <p:cNvPr id="197635" name="矩形 4"/>
          <p:cNvSpPr>
            <a:spLocks noChangeArrowheads="1"/>
          </p:cNvSpPr>
          <p:nvPr/>
        </p:nvSpPr>
        <p:spPr bwMode="auto">
          <a:xfrm>
            <a:off x="827088" y="1773238"/>
            <a:ext cx="7561262" cy="2311400"/>
          </a:xfrm>
          <a:prstGeom prst="rect">
            <a:avLst/>
          </a:prstGeom>
          <a:noFill/>
          <a:ln w="9525">
            <a:noFill/>
            <a:miter lim="800000"/>
            <a:headEnd/>
            <a:tailEnd/>
          </a:ln>
        </p:spPr>
        <p:txBody>
          <a:bodyPr>
            <a:spAutoFit/>
          </a:bodyPr>
          <a:lstStyle/>
          <a:p>
            <a:pPr marL="0" lvl="1" indent="-355600">
              <a:lnSpc>
                <a:spcPct val="150000"/>
              </a:lnSpc>
              <a:spcBef>
                <a:spcPts val="263"/>
              </a:spcBef>
              <a:buClr>
                <a:srgbClr val="91AC4E"/>
              </a:buClr>
              <a:buSzPct val="80000"/>
              <a:buFont typeface="Wingdings" pitchFamily="2" charset="2"/>
              <a:buChar char="p"/>
              <a:tabLst>
                <a:tab pos="228600" algn="l"/>
              </a:tabLst>
            </a:pPr>
            <a:r>
              <a:rPr lang="zh-CN" altLang="en-US" sz="2400" b="1" i="0" u="sng" dirty="0">
                <a:solidFill>
                  <a:srgbClr val="3366FF"/>
                </a:solidFill>
              </a:rPr>
              <a:t>基于漏洞的方法</a:t>
            </a:r>
            <a:r>
              <a:rPr lang="en-US" altLang="zh-CN" sz="2400" i="0" dirty="0"/>
              <a:t>,</a:t>
            </a:r>
            <a:r>
              <a:rPr lang="zh-CN" altLang="en-US" sz="2400" i="0" dirty="0"/>
              <a:t> 从软件</a:t>
            </a:r>
            <a:r>
              <a:rPr lang="zh-CN" altLang="en-US" sz="2400" i="0" dirty="0">
                <a:solidFill>
                  <a:srgbClr val="FF6600"/>
                </a:solidFill>
              </a:rPr>
              <a:t>内部</a:t>
            </a:r>
            <a:r>
              <a:rPr lang="zh-CN" altLang="en-US" sz="2400" i="0" dirty="0"/>
              <a:t>考虑其安全性，识别软件的安全漏洞。如借助于特定的漏洞扫描器。</a:t>
            </a:r>
          </a:p>
          <a:p>
            <a:pPr marL="0" lvl="1" indent="-355600">
              <a:lnSpc>
                <a:spcPct val="150000"/>
              </a:lnSpc>
              <a:spcBef>
                <a:spcPts val="263"/>
              </a:spcBef>
              <a:buClr>
                <a:srgbClr val="91AC4E"/>
              </a:buClr>
              <a:buSzPct val="80000"/>
              <a:buFont typeface="Wingdings" pitchFamily="2" charset="2"/>
              <a:buChar char="p"/>
              <a:tabLst>
                <a:tab pos="228600" algn="l"/>
              </a:tabLst>
            </a:pPr>
            <a:r>
              <a:rPr lang="zh-CN" altLang="en-US" sz="2400" b="1" i="0" u="sng" dirty="0">
                <a:solidFill>
                  <a:srgbClr val="3366FF"/>
                </a:solidFill>
              </a:rPr>
              <a:t>基于威胁的方法</a:t>
            </a:r>
            <a:r>
              <a:rPr lang="zh-CN" altLang="en-US" sz="2400" i="0" dirty="0"/>
              <a:t>，从软件</a:t>
            </a:r>
            <a:r>
              <a:rPr lang="zh-CN" altLang="en-US" sz="2400" i="0" dirty="0">
                <a:solidFill>
                  <a:srgbClr val="FF6600"/>
                </a:solidFill>
              </a:rPr>
              <a:t>外部</a:t>
            </a:r>
            <a:r>
              <a:rPr lang="zh-CN" altLang="en-US" sz="2400" i="0" dirty="0"/>
              <a:t>考察其安全性</a:t>
            </a:r>
            <a:r>
              <a:rPr lang="en-US" altLang="zh-CN" sz="2400" i="0" dirty="0"/>
              <a:t>,</a:t>
            </a:r>
            <a:r>
              <a:rPr lang="zh-CN" altLang="en-US" sz="2400" i="0" dirty="0"/>
              <a:t>识别软件面临的安全威胁并测试其是否能够发生</a:t>
            </a:r>
            <a:endParaRPr lang="en-US" altLang="zh-CN" sz="2400" i="0" dirty="0"/>
          </a:p>
        </p:txBody>
      </p:sp>
      <p:sp>
        <p:nvSpPr>
          <p:cNvPr id="197636" name="矩形 2"/>
          <p:cNvSpPr>
            <a:spLocks noChangeArrowheads="1"/>
          </p:cNvSpPr>
          <p:nvPr/>
        </p:nvSpPr>
        <p:spPr bwMode="auto">
          <a:xfrm>
            <a:off x="827088" y="4437063"/>
            <a:ext cx="7632700" cy="1357312"/>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模拟攻击测试</a:t>
            </a:r>
            <a:r>
              <a:rPr lang="zh-CN" altLang="en-US" sz="2400" i="0"/>
              <a:t>是一组特殊的、极端的测试方法，</a:t>
            </a:r>
            <a:r>
              <a:rPr lang="zh-CN" altLang="en-US" sz="2000" i="0"/>
              <a:t>如</a:t>
            </a:r>
            <a:r>
              <a:rPr lang="en-US" altLang="zh-CN" sz="2000" i="0"/>
              <a:t>Fuzzing</a:t>
            </a:r>
            <a:r>
              <a:rPr lang="zh-CN" altLang="en-US" sz="2000" i="0"/>
              <a:t>，使用大量半有效的数据作为应用程序的输入，以程序是否出现异常为标志，来发现应用程序中可能存在的安全漏洞</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标题 1"/>
          <p:cNvSpPr>
            <a:spLocks noGrp="1"/>
          </p:cNvSpPr>
          <p:nvPr>
            <p:ph type="title"/>
          </p:nvPr>
        </p:nvSpPr>
        <p:spPr>
          <a:xfrm>
            <a:off x="1763713" y="366713"/>
            <a:ext cx="5808662" cy="561975"/>
          </a:xfrm>
        </p:spPr>
        <p:txBody>
          <a:bodyPr/>
          <a:lstStyle/>
          <a:p>
            <a:pPr algn="ctr" eaLnBrk="1" hangingPunct="1"/>
            <a:r>
              <a:rPr kumimoji="1" lang="zh-CN" altLang="en-US">
                <a:solidFill>
                  <a:srgbClr val="FFFF00"/>
                </a:solidFill>
              </a:rPr>
              <a:t>安全性：</a:t>
            </a:r>
            <a:r>
              <a:rPr kumimoji="1" lang="zh-CN" altLang="en-US" sz="3600">
                <a:solidFill>
                  <a:srgbClr val="FFFF00"/>
                </a:solidFill>
              </a:rPr>
              <a:t>漏洞来源</a:t>
            </a:r>
          </a:p>
        </p:txBody>
      </p:sp>
      <p:sp>
        <p:nvSpPr>
          <p:cNvPr id="198658" name="幻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FB206763-583C-4534-964A-72A68277D7AC}" type="slidenum">
              <a:rPr lang="en-US" altLang="zh-CN" smtClean="0">
                <a:ea typeface="宋体" charset="-122"/>
              </a:rPr>
              <a:pPr/>
              <a:t>57</a:t>
            </a:fld>
            <a:endParaRPr lang="en-US" altLang="zh-CN">
              <a:ea typeface="宋体" charset="-122"/>
            </a:endParaRPr>
          </a:p>
        </p:txBody>
      </p:sp>
      <p:pic>
        <p:nvPicPr>
          <p:cNvPr id="198659" name="图片 4" descr="屏幕快照 2014-04-08 上午8.43.59.png"/>
          <p:cNvPicPr>
            <a:picLocks noChangeAspect="1"/>
          </p:cNvPicPr>
          <p:nvPr/>
        </p:nvPicPr>
        <p:blipFill>
          <a:blip r:embed="rId2" cstate="print"/>
          <a:srcRect/>
          <a:stretch>
            <a:fillRect/>
          </a:stretch>
        </p:blipFill>
        <p:spPr bwMode="auto">
          <a:xfrm>
            <a:off x="2268538" y="1412875"/>
            <a:ext cx="4610100" cy="52705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标题 1"/>
          <p:cNvSpPr>
            <a:spLocks noGrp="1"/>
          </p:cNvSpPr>
          <p:nvPr>
            <p:ph type="title"/>
          </p:nvPr>
        </p:nvSpPr>
        <p:spPr>
          <a:xfrm>
            <a:off x="1763713" y="366713"/>
            <a:ext cx="5808662" cy="561975"/>
          </a:xfrm>
        </p:spPr>
        <p:txBody>
          <a:bodyPr/>
          <a:lstStyle/>
          <a:p>
            <a:pPr algn="ctr" eaLnBrk="1" hangingPunct="1"/>
            <a:r>
              <a:rPr kumimoji="1" lang="zh-CN" altLang="en-US">
                <a:solidFill>
                  <a:srgbClr val="FFFF00"/>
                </a:solidFill>
              </a:rPr>
              <a:t>安全性：</a:t>
            </a:r>
            <a:r>
              <a:rPr kumimoji="1" lang="zh-CN" altLang="en-US" sz="3600">
                <a:solidFill>
                  <a:srgbClr val="FFFF00"/>
                </a:solidFill>
              </a:rPr>
              <a:t>威胁</a:t>
            </a:r>
          </a:p>
        </p:txBody>
      </p:sp>
      <p:sp>
        <p:nvSpPr>
          <p:cNvPr id="201730" name="幻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388844D3-8C4F-4081-A9CD-C5C9FB02ECF3}" type="slidenum">
              <a:rPr lang="en-US" altLang="zh-CN" smtClean="0">
                <a:ea typeface="宋体" charset="-122"/>
              </a:rPr>
              <a:pPr/>
              <a:t>58</a:t>
            </a:fld>
            <a:endParaRPr lang="en-US" altLang="zh-CN">
              <a:ea typeface="宋体" charset="-122"/>
            </a:endParaRPr>
          </a:p>
        </p:txBody>
      </p:sp>
      <p:pic>
        <p:nvPicPr>
          <p:cNvPr id="201731" name="图片 2" descr="屏幕快照 2014-04-08 下午8.01.53.png"/>
          <p:cNvPicPr>
            <a:picLocks noChangeAspect="1"/>
          </p:cNvPicPr>
          <p:nvPr/>
        </p:nvPicPr>
        <p:blipFill>
          <a:blip r:embed="rId2" cstate="print"/>
          <a:srcRect/>
          <a:stretch>
            <a:fillRect/>
          </a:stretch>
        </p:blipFill>
        <p:spPr bwMode="auto">
          <a:xfrm>
            <a:off x="1403350" y="1176338"/>
            <a:ext cx="5995988" cy="5681662"/>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标题 1"/>
          <p:cNvSpPr>
            <a:spLocks noGrp="1"/>
          </p:cNvSpPr>
          <p:nvPr>
            <p:ph type="title"/>
          </p:nvPr>
        </p:nvSpPr>
        <p:spPr/>
        <p:txBody>
          <a:bodyPr/>
          <a:lstStyle/>
          <a:p>
            <a:pPr algn="ctr" eaLnBrk="1" hangingPunct="1"/>
            <a:r>
              <a:rPr lang="zh-CN" altLang="en-US" sz="3200" b="1" dirty="0">
                <a:solidFill>
                  <a:srgbClr val="FFFF00"/>
                </a:solidFill>
                <a:ea typeface="宋体" charset="-122"/>
              </a:rPr>
              <a:t>其他的安全性测试方法 </a:t>
            </a:r>
            <a:endParaRPr lang="zh-CN" altLang="en-US" sz="3200" b="1" i="1" dirty="0">
              <a:solidFill>
                <a:srgbClr val="FFFF00"/>
              </a:solidFill>
              <a:ea typeface="宋体" charset="-122"/>
            </a:endParaRPr>
          </a:p>
        </p:txBody>
      </p:sp>
      <p:sp>
        <p:nvSpPr>
          <p:cNvPr id="20685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1B40DDD7-A5BC-4781-A8BC-A8C79FFE4E4C}" type="slidenum">
              <a:rPr lang="en-US" altLang="zh-CN" smtClean="0">
                <a:ea typeface="宋体" charset="-122"/>
              </a:rPr>
              <a:pPr/>
              <a:t>59</a:t>
            </a:fld>
            <a:endParaRPr lang="en-US" altLang="zh-CN">
              <a:ea typeface="宋体" charset="-122"/>
            </a:endParaRPr>
          </a:p>
        </p:txBody>
      </p:sp>
      <p:sp>
        <p:nvSpPr>
          <p:cNvPr id="206851" name="矩形 2"/>
          <p:cNvSpPr>
            <a:spLocks noChangeArrowheads="1"/>
          </p:cNvSpPr>
          <p:nvPr/>
        </p:nvSpPr>
        <p:spPr bwMode="auto">
          <a:xfrm>
            <a:off x="755650" y="1341438"/>
            <a:ext cx="6337300" cy="5178425"/>
          </a:xfrm>
          <a:prstGeom prst="rect">
            <a:avLst/>
          </a:prstGeom>
          <a:noFill/>
          <a:ln w="9525">
            <a:noFill/>
            <a:miter lim="800000"/>
            <a:headEnd/>
            <a:tailEnd/>
          </a:ln>
        </p:spPr>
        <p:txBody>
          <a:bodyPr>
            <a:spAutoFit/>
          </a:bodyPr>
          <a:lstStyle/>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dirty="0">
                <a:solidFill>
                  <a:srgbClr val="0000FF"/>
                </a:solidFill>
              </a:rPr>
              <a:t>基于模型的安全功能测试</a:t>
            </a:r>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dirty="0">
                <a:solidFill>
                  <a:srgbClr val="0000FF"/>
                </a:solidFill>
              </a:rPr>
              <a:t>基于故障注入的安全性测试</a:t>
            </a:r>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b="1" i="0" u="sng" dirty="0">
                <a:solidFill>
                  <a:srgbClr val="0000FF"/>
                </a:solidFill>
              </a:rPr>
              <a:t>模糊测试</a:t>
            </a:r>
            <a:r>
              <a:rPr lang="zh-TW" altLang="en-US" sz="2000" i="0" dirty="0"/>
              <a:t>（</a:t>
            </a:r>
            <a:r>
              <a:rPr lang="en-US" altLang="zh-CN" sz="2000" i="0" dirty="0"/>
              <a:t>Fuzz</a:t>
            </a:r>
            <a:r>
              <a:rPr lang="zh-CN" altLang="en-US" sz="2000" i="0" dirty="0"/>
              <a:t> </a:t>
            </a:r>
            <a:r>
              <a:rPr lang="en-US" altLang="zh-CN" sz="2000" i="0" dirty="0"/>
              <a:t>Testing</a:t>
            </a:r>
            <a:r>
              <a:rPr lang="zh-TW" altLang="en-US" sz="2000" i="0" dirty="0"/>
              <a:t>）</a:t>
            </a:r>
            <a:endParaRPr lang="zh-TW" altLang="en-US" sz="2000" i="0" u="sng" dirty="0">
              <a:solidFill>
                <a:srgbClr val="0000FF"/>
              </a:solidFill>
            </a:endParaRPr>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b="1" i="0" u="sng" dirty="0">
                <a:solidFill>
                  <a:srgbClr val="0000FF"/>
                </a:solidFill>
              </a:rPr>
              <a:t>基于白盒的安全测试</a:t>
            </a:r>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b="1" i="0" u="sng" dirty="0">
                <a:solidFill>
                  <a:srgbClr val="0000FF"/>
                </a:solidFill>
              </a:rPr>
              <a:t>威胁模型与攻击树理论</a:t>
            </a:r>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i="0" dirty="0"/>
              <a:t>形式化安全测试方法</a:t>
            </a:r>
            <a:endParaRPr lang="en-US" altLang="zh-CN" sz="2400" i="0" dirty="0"/>
          </a:p>
          <a:p>
            <a:pPr marL="0" lvl="1" indent="-355600">
              <a:lnSpc>
                <a:spcPct val="130000"/>
              </a:lnSpc>
              <a:spcBef>
                <a:spcPts val="263"/>
              </a:spcBef>
              <a:buClr>
                <a:srgbClr val="91AC4E"/>
              </a:buClr>
              <a:buSzPct val="80000"/>
              <a:buFont typeface="Wingdings" pitchFamily="2" charset="2"/>
              <a:buChar char="p"/>
              <a:tabLst>
                <a:tab pos="228600" algn="l"/>
              </a:tabLst>
            </a:pPr>
            <a:r>
              <a:rPr lang="zh-CN" altLang="en-US" sz="2400" i="0" dirty="0"/>
              <a:t>语法测试</a:t>
            </a:r>
            <a:endParaRPr lang="en-US" altLang="zh-CN" sz="2400" i="0" dirty="0"/>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i="0" dirty="0"/>
              <a:t>基于属性的测试</a:t>
            </a:r>
            <a:endParaRPr lang="en-US" altLang="zh-TW" sz="2400" i="0" dirty="0"/>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i="0" dirty="0"/>
              <a:t>动态污</a:t>
            </a:r>
            <a:r>
              <a:rPr lang="en-US" altLang="en-US" sz="2400" i="0" dirty="0"/>
              <a:t>点</a:t>
            </a:r>
            <a:r>
              <a:rPr lang="zh-TW" altLang="en-US" sz="2400" i="0" dirty="0"/>
              <a:t>分析方法</a:t>
            </a:r>
            <a:r>
              <a:rPr lang="zh-TW" altLang="en-US" sz="2000" i="0" dirty="0"/>
              <a:t>（</a:t>
            </a:r>
            <a:r>
              <a:rPr lang="en-US" altLang="zh-TW" sz="2000" i="0" dirty="0"/>
              <a:t>Dynamic Taint Analysis</a:t>
            </a:r>
            <a:r>
              <a:rPr lang="zh-TW" altLang="en-US" sz="2000" i="0" dirty="0"/>
              <a:t>）</a:t>
            </a:r>
            <a:endParaRPr lang="en-US" altLang="zh-TW" sz="2400" i="0" dirty="0"/>
          </a:p>
          <a:p>
            <a:pPr marL="0" lvl="1" indent="-355600">
              <a:lnSpc>
                <a:spcPct val="130000"/>
              </a:lnSpc>
              <a:spcBef>
                <a:spcPts val="263"/>
              </a:spcBef>
              <a:buClr>
                <a:srgbClr val="91AC4E"/>
              </a:buClr>
              <a:buSzPct val="80000"/>
              <a:buFont typeface="Wingdings" pitchFamily="2" charset="2"/>
              <a:buChar char="p"/>
              <a:tabLst>
                <a:tab pos="228600" algn="l"/>
              </a:tabLst>
            </a:pPr>
            <a:r>
              <a:rPr lang="zh-TW" altLang="en-US" sz="2400" i="0" dirty="0"/>
              <a:t>基于风险的安全测试</a:t>
            </a:r>
            <a:endParaRPr lang="zh-CN" altLang="en-US" sz="2400" i="0" dirty="0"/>
          </a:p>
        </p:txBody>
      </p:sp>
      <p:pic>
        <p:nvPicPr>
          <p:cNvPr id="206852" name="图片 3" descr="bank-security-icons--bella-vector.jpg"/>
          <p:cNvPicPr>
            <a:picLocks noChangeAspect="1"/>
          </p:cNvPicPr>
          <p:nvPr/>
        </p:nvPicPr>
        <p:blipFill>
          <a:blip r:embed="rId2" cstate="print"/>
          <a:srcRect/>
          <a:stretch>
            <a:fillRect/>
          </a:stretch>
        </p:blipFill>
        <p:spPr bwMode="auto">
          <a:xfrm>
            <a:off x="5580063" y="2133600"/>
            <a:ext cx="3097212" cy="3259138"/>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ctr" eaLnBrk="1" hangingPunct="1">
              <a:defRPr/>
            </a:pPr>
            <a:r>
              <a:rPr lang="zh-CN" altLang="en-US" sz="3200" dirty="0">
                <a:solidFill>
                  <a:srgbClr val="FFFF00"/>
                </a:solidFill>
                <a:latin typeface="+mj-ea"/>
              </a:rPr>
              <a:t>功能测试要点 </a:t>
            </a:r>
            <a:endParaRPr lang="en-US" altLang="zh-CN" sz="3200" dirty="0">
              <a:solidFill>
                <a:srgbClr val="FFFF00"/>
              </a:solidFill>
              <a:latin typeface="+mj-ea"/>
            </a:endParaRPr>
          </a:p>
        </p:txBody>
      </p:sp>
      <p:sp>
        <p:nvSpPr>
          <p:cNvPr id="28674" name="Text Box 7"/>
          <p:cNvSpPr txBox="1">
            <a:spLocks noChangeArrowheads="1"/>
          </p:cNvSpPr>
          <p:nvPr/>
        </p:nvSpPr>
        <p:spPr bwMode="auto">
          <a:xfrm>
            <a:off x="611188" y="1665288"/>
            <a:ext cx="8064500" cy="3987800"/>
          </a:xfrm>
          <a:prstGeom prst="rect">
            <a:avLst/>
          </a:prstGeom>
          <a:noFill/>
          <a:ln w="9525">
            <a:noFill/>
            <a:miter lim="800000"/>
            <a:headEnd/>
            <a:tailEnd/>
          </a:ln>
        </p:spPr>
        <p:txBody>
          <a:bodyPr lIns="0" tIns="0" rIns="0" bIns="0">
            <a:spAutoFit/>
          </a:bodyPr>
          <a:lstStyle/>
          <a:p>
            <a:pPr>
              <a:lnSpc>
                <a:spcPct val="120000"/>
              </a:lnSpc>
              <a:buClr>
                <a:srgbClr val="91AC4E"/>
              </a:buClr>
              <a:buSzPct val="80000"/>
              <a:buFont typeface="Wingdings" pitchFamily="2" charset="2"/>
              <a:buChar char="p"/>
            </a:pPr>
            <a:r>
              <a:rPr lang="zh-CN" altLang="en-US" sz="2400" b="1" i="0" dirty="0">
                <a:solidFill>
                  <a:srgbClr val="3366FF"/>
                </a:solidFill>
              </a:rPr>
              <a:t> 功能逻辑清楚，符合使用者习惯</a:t>
            </a:r>
          </a:p>
          <a:p>
            <a:pPr>
              <a:lnSpc>
                <a:spcPct val="120000"/>
              </a:lnSpc>
              <a:buClr>
                <a:srgbClr val="91AC4E"/>
              </a:buClr>
              <a:buSzPct val="80000"/>
              <a:buFont typeface="Wingdings" pitchFamily="2" charset="2"/>
              <a:buChar char="p"/>
            </a:pPr>
            <a:r>
              <a:rPr lang="zh-CN" altLang="en-US" sz="2400" b="1" i="0" dirty="0">
                <a:solidFill>
                  <a:srgbClr val="3366FF"/>
                </a:solidFill>
              </a:rPr>
              <a:t> 系统的各种状态按照业务流程而变化，并保持稳定</a:t>
            </a:r>
            <a:endParaRPr lang="en-US" altLang="zh-CN" sz="2400" b="1" i="0" dirty="0">
              <a:solidFill>
                <a:srgbClr val="3366FF"/>
              </a:solidFill>
            </a:endParaRPr>
          </a:p>
          <a:p>
            <a:pPr>
              <a:lnSpc>
                <a:spcPct val="120000"/>
              </a:lnSpc>
              <a:buClr>
                <a:srgbClr val="91AC4E"/>
              </a:buClr>
              <a:buSzPct val="80000"/>
              <a:buFont typeface="Wingdings" pitchFamily="2" charset="2"/>
              <a:buChar char="p"/>
            </a:pPr>
            <a:r>
              <a:rPr lang="zh-CN" altLang="en-US" sz="2400" b="1" i="0" dirty="0">
                <a:solidFill>
                  <a:srgbClr val="3366FF"/>
                </a:solidFill>
              </a:rPr>
              <a:t> 每项功能符合实际要求</a:t>
            </a:r>
          </a:p>
          <a:p>
            <a:pPr>
              <a:lnSpc>
                <a:spcPct val="120000"/>
              </a:lnSpc>
              <a:buClr>
                <a:srgbClr val="91AC4E"/>
              </a:buClr>
              <a:buSzPct val="80000"/>
              <a:buFont typeface="Wingdings" pitchFamily="2" charset="2"/>
              <a:buChar char="p"/>
            </a:pPr>
            <a:r>
              <a:rPr lang="en-US" altLang="zh-CN" sz="2400" i="0" dirty="0"/>
              <a:t> </a:t>
            </a:r>
            <a:r>
              <a:rPr lang="zh-CN" altLang="en-US" sz="2400" i="0" dirty="0"/>
              <a:t>系统的界面清晰、美观</a:t>
            </a:r>
          </a:p>
          <a:p>
            <a:pPr>
              <a:lnSpc>
                <a:spcPct val="120000"/>
              </a:lnSpc>
              <a:buClr>
                <a:srgbClr val="91AC4E"/>
              </a:buClr>
              <a:buSzPct val="80000"/>
              <a:buFont typeface="Wingdings" pitchFamily="2" charset="2"/>
              <a:buChar char="p"/>
            </a:pPr>
            <a:r>
              <a:rPr lang="zh-CN" altLang="en-US" sz="2400" i="0" dirty="0"/>
              <a:t> 菜单、按钮操作正常、灵活，能处理一些异常操作</a:t>
            </a:r>
          </a:p>
          <a:p>
            <a:pPr>
              <a:lnSpc>
                <a:spcPct val="120000"/>
              </a:lnSpc>
              <a:buClr>
                <a:srgbClr val="91AC4E"/>
              </a:buClr>
              <a:buSzPct val="80000"/>
              <a:buFont typeface="Wingdings" pitchFamily="2" charset="2"/>
              <a:buChar char="p"/>
            </a:pPr>
            <a:r>
              <a:rPr lang="zh-CN" altLang="en-US" sz="2400" i="0" dirty="0"/>
              <a:t> 能接受正确的数据输入，对异常输入的容错处理</a:t>
            </a:r>
          </a:p>
          <a:p>
            <a:pPr>
              <a:lnSpc>
                <a:spcPct val="120000"/>
              </a:lnSpc>
              <a:buClr>
                <a:srgbClr val="91AC4E"/>
              </a:buClr>
              <a:buSzPct val="80000"/>
              <a:buFont typeface="Wingdings" pitchFamily="2" charset="2"/>
              <a:buChar char="p"/>
            </a:pPr>
            <a:r>
              <a:rPr lang="zh-CN" altLang="en-US" sz="2400" i="0" dirty="0"/>
              <a:t> 数据的输出结果准确，格式清晰，可以保存和读取</a:t>
            </a:r>
          </a:p>
          <a:p>
            <a:pPr>
              <a:lnSpc>
                <a:spcPct val="120000"/>
              </a:lnSpc>
              <a:buClr>
                <a:srgbClr val="91AC4E"/>
              </a:buClr>
              <a:buSzPct val="80000"/>
              <a:buFont typeface="Wingdings" pitchFamily="2" charset="2"/>
              <a:buChar char="p"/>
            </a:pPr>
            <a:r>
              <a:rPr lang="zh-CN" altLang="en-US" sz="2400" i="0" dirty="0"/>
              <a:t> 程序安装、启动正常，有相应的提示框、错误提示等</a:t>
            </a:r>
          </a:p>
          <a:p>
            <a:pPr>
              <a:lnSpc>
                <a:spcPct val="120000"/>
              </a:lnSpc>
              <a:buClr>
                <a:srgbClr val="91AC4E"/>
              </a:buClr>
              <a:buSzPct val="80000"/>
              <a:buFont typeface="Wingdings" pitchFamily="2" charset="2"/>
              <a:buChar char="p"/>
            </a:pPr>
            <a:r>
              <a:rPr lang="en-US" altLang="zh-CN" sz="2400" i="0" dirty="0"/>
              <a:t>  ……</a:t>
            </a:r>
            <a:endParaRPr lang="zh-CN" altLang="en-US" sz="2400" i="0" dirty="0"/>
          </a:p>
        </p:txBody>
      </p:sp>
      <p:sp>
        <p:nvSpPr>
          <p:cNvPr id="28675" name="矩形 5"/>
          <p:cNvSpPr>
            <a:spLocks noChangeArrowheads="1"/>
          </p:cNvSpPr>
          <p:nvPr/>
        </p:nvSpPr>
        <p:spPr bwMode="auto">
          <a:xfrm>
            <a:off x="1511300" y="5876925"/>
            <a:ext cx="6445250" cy="523875"/>
          </a:xfrm>
          <a:prstGeom prst="rect">
            <a:avLst/>
          </a:prstGeom>
          <a:noFill/>
          <a:ln w="9525">
            <a:noFill/>
            <a:miter lim="800000"/>
            <a:headEnd/>
            <a:tailEnd/>
          </a:ln>
        </p:spPr>
        <p:txBody>
          <a:bodyPr>
            <a:spAutoFit/>
          </a:bodyPr>
          <a:lstStyle/>
          <a:p>
            <a:pPr marL="228600" indent="-228600" eaLnBrk="0" hangingPunct="0">
              <a:spcBef>
                <a:spcPct val="20000"/>
              </a:spcBef>
              <a:buClr>
                <a:schemeClr val="tx2"/>
              </a:buClr>
              <a:buFont typeface="Wingdings" pitchFamily="2" charset="2"/>
              <a:buChar char="v"/>
            </a:pPr>
            <a:r>
              <a:rPr lang="zh-CN" altLang="en-US" sz="2800" b="1">
                <a:solidFill>
                  <a:srgbClr val="00B050"/>
                </a:solidFill>
                <a:ea typeface="楷体_GB2312"/>
                <a:cs typeface="楷体_GB2312"/>
              </a:rPr>
              <a:t>客户需求为导向，全面理解功能特性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文本占位符 5"/>
          <p:cNvSpPr>
            <a:spLocks noGrp="1"/>
          </p:cNvSpPr>
          <p:nvPr>
            <p:ph type="body" idx="1"/>
          </p:nvPr>
        </p:nvSpPr>
        <p:spPr/>
        <p:txBody>
          <a:bodyPr/>
          <a:lstStyle/>
          <a:p>
            <a:r>
              <a:rPr lang="zh-CN" altLang="en-US" sz="4400" dirty="0"/>
              <a:t>关于动态的渗透测试</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60</a:t>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a:xfrm>
            <a:off x="1476375" y="366713"/>
            <a:ext cx="6096000" cy="561975"/>
          </a:xfrm>
        </p:spPr>
        <p:txBody>
          <a:bodyPr/>
          <a:lstStyle/>
          <a:p>
            <a:pPr algn="ctr" eaLnBrk="1" hangingPunct="1"/>
            <a:r>
              <a:rPr lang="zh-CN" altLang="en-US" sz="3200" b="1">
                <a:solidFill>
                  <a:srgbClr val="FFFF00"/>
                </a:solidFill>
              </a:rPr>
              <a:t>渗透测试</a:t>
            </a:r>
          </a:p>
        </p:txBody>
      </p:sp>
      <p:sp>
        <p:nvSpPr>
          <p:cNvPr id="209922" name="Rectangle 3"/>
          <p:cNvSpPr>
            <a:spLocks noGrp="1" noChangeArrowheads="1"/>
          </p:cNvSpPr>
          <p:nvPr>
            <p:ph type="body" idx="1"/>
          </p:nvPr>
        </p:nvSpPr>
        <p:spPr>
          <a:xfrm>
            <a:off x="539552" y="1340768"/>
            <a:ext cx="8424936" cy="2016125"/>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dirty="0">
                <a:ea typeface="宋体" charset="-122"/>
              </a:rPr>
              <a:t>完全模拟黑客可能使用的攻击技术和漏洞发现技术，对目标系统的安全做深入的探测，发现系统最脆弱的环节，直观地发现问题</a:t>
            </a:r>
            <a:endParaRPr lang="en-US" altLang="zh-CN" sz="2400" dirty="0">
              <a:ea typeface="宋体" charset="-122"/>
            </a:endParaRPr>
          </a:p>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dirty="0">
                <a:ea typeface="宋体" charset="-122"/>
              </a:rPr>
              <a:t>探索式测试</a:t>
            </a:r>
          </a:p>
        </p:txBody>
      </p:sp>
      <p:sp>
        <p:nvSpPr>
          <p:cNvPr id="209923" name="AutoShape 4" descr="http://preview.filesonic.com/img/1053541.jpe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a:p>
        </p:txBody>
      </p:sp>
      <p:pic>
        <p:nvPicPr>
          <p:cNvPr id="209924" name="Picture 6" descr="http://www.flazx.us/covers/large-1435483693.jpg"/>
          <p:cNvPicPr>
            <a:picLocks noChangeAspect="1" noChangeArrowheads="1"/>
          </p:cNvPicPr>
          <p:nvPr/>
        </p:nvPicPr>
        <p:blipFill>
          <a:blip r:embed="rId2" cstate="print"/>
          <a:srcRect/>
          <a:stretch>
            <a:fillRect/>
          </a:stretch>
        </p:blipFill>
        <p:spPr bwMode="auto">
          <a:xfrm>
            <a:off x="6012160" y="3069308"/>
            <a:ext cx="2681287" cy="3429000"/>
          </a:xfrm>
          <a:prstGeom prst="rect">
            <a:avLst/>
          </a:prstGeom>
          <a:noFill/>
          <a:ln w="9525">
            <a:noFill/>
            <a:miter lim="800000"/>
            <a:headEnd/>
            <a:tailEnd/>
          </a:ln>
        </p:spPr>
      </p:pic>
      <p:pic>
        <p:nvPicPr>
          <p:cNvPr id="209925" name="Picture 8" descr="http://covers.openlibrary.org/b/id/1404976-M.jpg"/>
          <p:cNvPicPr>
            <a:picLocks noChangeAspect="1" noChangeArrowheads="1"/>
          </p:cNvPicPr>
          <p:nvPr/>
        </p:nvPicPr>
        <p:blipFill>
          <a:blip r:embed="rId3" cstate="print"/>
          <a:srcRect/>
          <a:stretch>
            <a:fillRect/>
          </a:stretch>
        </p:blipFill>
        <p:spPr bwMode="auto">
          <a:xfrm>
            <a:off x="1115616" y="4081462"/>
            <a:ext cx="1714500" cy="2409825"/>
          </a:xfrm>
          <a:prstGeom prst="rect">
            <a:avLst/>
          </a:prstGeom>
          <a:noFill/>
          <a:ln w="9525">
            <a:noFill/>
            <a:miter lim="800000"/>
            <a:headEnd/>
            <a:tailEnd/>
          </a:ln>
        </p:spPr>
      </p:pic>
      <p:sp>
        <p:nvSpPr>
          <p:cNvPr id="209926" name="AutoShape 10" descr="http://preview.filesonic.com/img/1053541.jpe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a:p>
        </p:txBody>
      </p:sp>
      <p:sp>
        <p:nvSpPr>
          <p:cNvPr id="209927" name="AutoShape 12" descr="http://preview.filesonic.com/img/1053541.jpe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a:p>
        </p:txBody>
      </p:sp>
      <p:sp>
        <p:nvSpPr>
          <p:cNvPr id="209928" name="AutoShape 14" descr="http://preview.filesonic.com/img/1053541.jpe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a:p>
        </p:txBody>
      </p:sp>
      <p:pic>
        <p:nvPicPr>
          <p:cNvPr id="209929" name="Picture 16" descr="http://e-bookdown.com/uploads/posts/2011-04/thumbs/13037688372611053541.jpeg"/>
          <p:cNvPicPr>
            <a:picLocks noChangeAspect="1" noChangeArrowheads="1"/>
          </p:cNvPicPr>
          <p:nvPr/>
        </p:nvPicPr>
        <p:blipFill>
          <a:blip r:embed="rId4" cstate="print"/>
          <a:srcRect/>
          <a:stretch>
            <a:fillRect/>
          </a:stretch>
        </p:blipFill>
        <p:spPr bwMode="auto">
          <a:xfrm>
            <a:off x="3242270" y="3501108"/>
            <a:ext cx="2430463" cy="29972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a:t>
            </a:r>
            <a:r>
              <a:rPr lang="en-US" altLang="zh-CN" dirty="0"/>
              <a:t>/</a:t>
            </a:r>
            <a:r>
              <a:rPr lang="zh-CN" altLang="en-US" dirty="0"/>
              <a:t>攻击的阶段</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62</a:t>
            </a:fld>
            <a:endParaRPr lang="en-US" altLang="zh-CN"/>
          </a:p>
        </p:txBody>
      </p:sp>
      <p:pic>
        <p:nvPicPr>
          <p:cNvPr id="167938" name="Picture 2"/>
          <p:cNvPicPr>
            <a:picLocks noChangeAspect="1" noChangeArrowheads="1"/>
          </p:cNvPicPr>
          <p:nvPr/>
        </p:nvPicPr>
        <p:blipFill>
          <a:blip r:embed="rId2" cstate="print"/>
          <a:srcRect/>
          <a:stretch>
            <a:fillRect/>
          </a:stretch>
        </p:blipFill>
        <p:spPr bwMode="auto">
          <a:xfrm>
            <a:off x="642910" y="1643050"/>
            <a:ext cx="7468202" cy="4143404"/>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预攻击阶段</a:t>
            </a:r>
          </a:p>
        </p:txBody>
      </p:sp>
      <p:sp>
        <p:nvSpPr>
          <p:cNvPr id="3" name="内容占位符 2"/>
          <p:cNvSpPr>
            <a:spLocks noGrp="1"/>
          </p:cNvSpPr>
          <p:nvPr>
            <p:ph idx="1"/>
          </p:nvPr>
        </p:nvSpPr>
        <p:spPr>
          <a:xfrm>
            <a:off x="0" y="1214422"/>
            <a:ext cx="8786842" cy="5141930"/>
          </a:xfrm>
        </p:spPr>
        <p:txBody>
          <a:bodyPr/>
          <a:lstStyle/>
          <a:p>
            <a:r>
              <a:rPr lang="zh-CN" altLang="en-US" dirty="0"/>
              <a:t>基本网络信息获取    </a:t>
            </a:r>
            <a:endParaRPr lang="en-US" altLang="zh-CN" dirty="0"/>
          </a:p>
          <a:p>
            <a:pPr lvl="1"/>
            <a:r>
              <a:rPr lang="en-US" altLang="zh-CN" dirty="0"/>
              <a:t>ping </a:t>
            </a:r>
            <a:r>
              <a:rPr lang="zh-CN" altLang="en-US" dirty="0"/>
              <a:t>目标网络得到 </a:t>
            </a:r>
            <a:r>
              <a:rPr lang="en-US" altLang="zh-CN" dirty="0"/>
              <a:t>IP </a:t>
            </a:r>
            <a:r>
              <a:rPr lang="zh-CN" altLang="en-US" dirty="0"/>
              <a:t>地址和 </a:t>
            </a:r>
            <a:r>
              <a:rPr lang="en-US" altLang="zh-CN" dirty="0" err="1"/>
              <a:t>ttl</a:t>
            </a:r>
            <a:r>
              <a:rPr lang="en-US" altLang="zh-CN" dirty="0"/>
              <a:t> </a:t>
            </a:r>
            <a:r>
              <a:rPr lang="zh-CN" altLang="en-US" dirty="0"/>
              <a:t>等信息    </a:t>
            </a:r>
            <a:endParaRPr lang="en-US" altLang="zh-CN" dirty="0"/>
          </a:p>
          <a:p>
            <a:pPr lvl="1"/>
            <a:r>
              <a:rPr lang="en-US" altLang="zh-CN" dirty="0" err="1"/>
              <a:t>tcptraceroute</a:t>
            </a:r>
            <a:r>
              <a:rPr lang="en-US" altLang="zh-CN" dirty="0"/>
              <a:t> </a:t>
            </a:r>
            <a:r>
              <a:rPr lang="zh-CN" altLang="en-US" dirty="0"/>
              <a:t>和 </a:t>
            </a:r>
            <a:r>
              <a:rPr lang="en-US" altLang="zh-CN" dirty="0" err="1"/>
              <a:t>traceroute</a:t>
            </a:r>
            <a:r>
              <a:rPr lang="en-US" altLang="zh-CN" dirty="0"/>
              <a:t> </a:t>
            </a:r>
            <a:r>
              <a:rPr lang="zh-CN" altLang="en-US" dirty="0"/>
              <a:t>的结果    </a:t>
            </a:r>
            <a:endParaRPr lang="en-US" altLang="zh-CN" dirty="0"/>
          </a:p>
          <a:p>
            <a:pPr lvl="1"/>
            <a:r>
              <a:rPr lang="en-US" altLang="zh-CN" dirty="0" err="1"/>
              <a:t>whois</a:t>
            </a:r>
            <a:r>
              <a:rPr lang="en-US" altLang="zh-CN" dirty="0"/>
              <a:t> </a:t>
            </a:r>
            <a:r>
              <a:rPr lang="zh-CN" altLang="en-US" dirty="0"/>
              <a:t>结果    </a:t>
            </a:r>
            <a:endParaRPr lang="en-US" altLang="zh-CN" dirty="0"/>
          </a:p>
          <a:p>
            <a:pPr lvl="1"/>
            <a:r>
              <a:rPr lang="en-US" altLang="zh-CN" dirty="0" err="1"/>
              <a:t>netcraft</a:t>
            </a:r>
            <a:r>
              <a:rPr lang="en-US" altLang="zh-CN" dirty="0"/>
              <a:t> </a:t>
            </a:r>
            <a:r>
              <a:rPr lang="zh-CN" altLang="en-US" dirty="0"/>
              <a:t>获取目标可能存在的域名、</a:t>
            </a:r>
            <a:r>
              <a:rPr lang="en-US" altLang="zh-CN" dirty="0"/>
              <a:t>Web </a:t>
            </a:r>
            <a:r>
              <a:rPr lang="zh-CN" altLang="en-US" dirty="0"/>
              <a:t>及服务器信息    </a:t>
            </a:r>
            <a:endParaRPr lang="en-US" altLang="zh-CN" dirty="0"/>
          </a:p>
          <a:p>
            <a:pPr lvl="1"/>
            <a:r>
              <a:rPr lang="en-US" altLang="zh-CN" dirty="0"/>
              <a:t>curl </a:t>
            </a:r>
            <a:r>
              <a:rPr lang="zh-CN" altLang="en-US" dirty="0"/>
              <a:t>获取目标 </a:t>
            </a:r>
            <a:r>
              <a:rPr lang="en-US" altLang="zh-CN" dirty="0"/>
              <a:t>web </a:t>
            </a:r>
            <a:r>
              <a:rPr lang="zh-CN" altLang="en-US" dirty="0"/>
              <a:t>基本信息    </a:t>
            </a:r>
            <a:endParaRPr lang="en-US" altLang="zh-CN" dirty="0"/>
          </a:p>
          <a:p>
            <a:pPr lvl="1"/>
            <a:r>
              <a:rPr lang="en-US" altLang="zh-CN" dirty="0" err="1"/>
              <a:t>nmap</a:t>
            </a:r>
            <a:r>
              <a:rPr lang="en-US" altLang="zh-CN" dirty="0"/>
              <a:t> </a:t>
            </a:r>
            <a:r>
              <a:rPr lang="zh-CN" altLang="en-US" dirty="0"/>
              <a:t>对网站进行端口扫描并判断操作系统类型</a:t>
            </a:r>
            <a:endParaRPr lang="en-US" altLang="zh-CN" dirty="0"/>
          </a:p>
          <a:p>
            <a:pPr lvl="1"/>
            <a:r>
              <a:rPr lang="en-US" altLang="zh-CN" dirty="0" err="1"/>
              <a:t>google</a:t>
            </a:r>
            <a:r>
              <a:rPr lang="zh-CN" altLang="en-US" dirty="0"/>
              <a:t>、</a:t>
            </a:r>
            <a:r>
              <a:rPr lang="en-US" altLang="zh-CN" dirty="0" err="1"/>
              <a:t>baidu</a:t>
            </a:r>
            <a:r>
              <a:rPr lang="en-US" altLang="zh-CN" dirty="0"/>
              <a:t> </a:t>
            </a:r>
            <a:r>
              <a:rPr lang="zh-CN" altLang="en-US" dirty="0"/>
              <a:t>等搜索引擎获取目标信息    </a:t>
            </a:r>
            <a:endParaRPr lang="en-US" altLang="zh-CN" dirty="0"/>
          </a:p>
          <a:p>
            <a:pPr lvl="1"/>
            <a:r>
              <a:rPr lang="zh-CN" altLang="en-US" dirty="0"/>
              <a:t>采用 </a:t>
            </a:r>
            <a:r>
              <a:rPr lang="en-US" altLang="zh-CN" dirty="0" err="1"/>
              <a:t>FWtester</a:t>
            </a:r>
            <a:r>
              <a:rPr lang="zh-CN" altLang="en-US" dirty="0"/>
              <a:t>、</a:t>
            </a:r>
            <a:r>
              <a:rPr lang="en-US" altLang="zh-CN" dirty="0"/>
              <a:t>hping3 </a:t>
            </a:r>
            <a:r>
              <a:rPr lang="zh-CN" altLang="en-US" dirty="0"/>
              <a:t>等工具进行防火墙规则探测   </a:t>
            </a:r>
            <a:endParaRPr lang="en-US" altLang="zh-CN" dirty="0"/>
          </a:p>
          <a:p>
            <a:pPr lvl="1"/>
            <a:r>
              <a:rPr lang="zh-CN" altLang="en-US" dirty="0"/>
              <a:t>常规漏洞扫描和采用商用软件进行检测    </a:t>
            </a:r>
            <a:endParaRPr lang="en-US" altLang="zh-CN" dirty="0"/>
          </a:p>
          <a:p>
            <a:pPr lvl="1"/>
            <a:r>
              <a:rPr lang="zh-CN" altLang="en-US" dirty="0"/>
              <a:t>结合使用测评工具与 </a:t>
            </a:r>
            <a:r>
              <a:rPr lang="en-US" altLang="zh-CN" dirty="0" err="1"/>
              <a:t>Nessus</a:t>
            </a:r>
            <a:r>
              <a:rPr lang="en-US" altLang="zh-CN" dirty="0"/>
              <a:t> </a:t>
            </a:r>
            <a:r>
              <a:rPr lang="zh-CN" altLang="en-US" dirty="0"/>
              <a:t>等商用或免费的扫描工具进行漏洞扫描   </a:t>
            </a:r>
            <a:endParaRPr lang="en-US" altLang="zh-CN" dirty="0"/>
          </a:p>
          <a:p>
            <a:pPr lvl="1"/>
            <a:r>
              <a:rPr lang="zh-CN" altLang="en-US" dirty="0"/>
              <a:t> 采用 </a:t>
            </a:r>
            <a:r>
              <a:rPr lang="en-US" altLang="zh-CN" dirty="0" err="1"/>
              <a:t>SolarWind</a:t>
            </a:r>
            <a:r>
              <a:rPr lang="en-US" altLang="zh-CN" dirty="0"/>
              <a:t> </a:t>
            </a:r>
            <a:r>
              <a:rPr lang="zh-CN" altLang="en-US" dirty="0"/>
              <a:t>对网络设备等进行发现    </a:t>
            </a:r>
            <a:endParaRPr lang="en-US" altLang="zh-CN" dirty="0"/>
          </a:p>
          <a:p>
            <a:pPr lvl="1"/>
            <a:r>
              <a:rPr lang="zh-CN" altLang="en-US" dirty="0"/>
              <a:t>采用 </a:t>
            </a:r>
            <a:r>
              <a:rPr lang="en-US" altLang="zh-CN" dirty="0" err="1"/>
              <a:t>nikto</a:t>
            </a:r>
            <a:r>
              <a:rPr lang="zh-CN" altLang="en-US" dirty="0"/>
              <a:t>、</a:t>
            </a:r>
            <a:r>
              <a:rPr lang="en-US" altLang="zh-CN" dirty="0" err="1"/>
              <a:t>webinspect</a:t>
            </a:r>
            <a:r>
              <a:rPr lang="zh-CN" altLang="en-US" dirty="0"/>
              <a:t>等软件对 </a:t>
            </a:r>
            <a:r>
              <a:rPr lang="en-US" altLang="zh-CN" dirty="0"/>
              <a:t>web </a:t>
            </a:r>
            <a:r>
              <a:rPr lang="zh-CN" altLang="en-US" dirty="0"/>
              <a:t>常见漏洞进行扫描    </a:t>
            </a:r>
            <a:endParaRPr lang="en-US" altLang="zh-CN" dirty="0"/>
          </a:p>
          <a:p>
            <a:pPr lvl="1"/>
            <a:r>
              <a:rPr lang="zh-CN" altLang="en-US" dirty="0"/>
              <a:t>采用如</a:t>
            </a:r>
            <a:r>
              <a:rPr lang="en-US" altLang="zh-CN" dirty="0" err="1"/>
              <a:t>AppDetectiv</a:t>
            </a:r>
            <a:r>
              <a:rPr lang="zh-CN" altLang="en-US" dirty="0"/>
              <a:t>之类的商用软件对数据库进行扫描分析</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63</a:t>
            </a:fld>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攻击阶段</a:t>
            </a:r>
          </a:p>
        </p:txBody>
      </p:sp>
      <p:sp>
        <p:nvSpPr>
          <p:cNvPr id="3" name="内容占位符 2"/>
          <p:cNvSpPr>
            <a:spLocks noGrp="1"/>
          </p:cNvSpPr>
          <p:nvPr>
            <p:ph idx="1"/>
          </p:nvPr>
        </p:nvSpPr>
        <p:spPr>
          <a:xfrm>
            <a:off x="323528" y="1285875"/>
            <a:ext cx="8137847" cy="4784725"/>
          </a:xfrm>
        </p:spPr>
        <p:txBody>
          <a:bodyPr/>
          <a:lstStyle/>
          <a:p>
            <a:r>
              <a:rPr lang="zh-CN" altLang="en-US" dirty="0"/>
              <a:t>基于通用设备、数据库、操作系统和应用的攻击</a:t>
            </a:r>
            <a:endParaRPr lang="en-US" altLang="zh-CN" dirty="0"/>
          </a:p>
          <a:p>
            <a:pPr lvl="1"/>
            <a:r>
              <a:rPr lang="zh-CN" altLang="en-US" dirty="0"/>
              <a:t>可以采用各种公开及私有的缓冲区溢出程序代码</a:t>
            </a:r>
            <a:endParaRPr lang="en-US" altLang="zh-CN" dirty="0"/>
          </a:p>
          <a:p>
            <a:r>
              <a:rPr lang="zh-CN" altLang="en-US" dirty="0"/>
              <a:t>基于应用的攻击  </a:t>
            </a:r>
            <a:endParaRPr lang="en-US" altLang="zh-CN" dirty="0"/>
          </a:p>
          <a:p>
            <a:pPr lvl="1"/>
            <a:r>
              <a:rPr lang="zh-CN" altLang="en-US" dirty="0"/>
              <a:t>基于</a:t>
            </a:r>
            <a:r>
              <a:rPr lang="en-US" altLang="zh-CN" dirty="0"/>
              <a:t>web</a:t>
            </a:r>
            <a:r>
              <a:rPr lang="zh-CN" altLang="en-US" dirty="0"/>
              <a:t>、数据库或特定的</a:t>
            </a:r>
            <a:r>
              <a:rPr lang="en-US" altLang="zh-CN" dirty="0"/>
              <a:t>B/S</a:t>
            </a:r>
            <a:r>
              <a:rPr lang="zh-CN" altLang="en-US" dirty="0"/>
              <a:t>或</a:t>
            </a:r>
            <a:r>
              <a:rPr lang="en-US" altLang="zh-CN" dirty="0"/>
              <a:t>C/S</a:t>
            </a:r>
            <a:r>
              <a:rPr lang="zh-CN" altLang="en-US" dirty="0"/>
              <a:t>结构的网络应用程序存在的弱点进行攻击，常见的如</a:t>
            </a:r>
            <a:r>
              <a:rPr lang="en-US" altLang="zh-CN" dirty="0"/>
              <a:t>SQL</a:t>
            </a:r>
            <a:r>
              <a:rPr lang="zh-CN" altLang="en-US" dirty="0"/>
              <a:t>注入攻击、跨站脚本攻击等均属于这一类型</a:t>
            </a:r>
            <a:endParaRPr lang="en-US" altLang="zh-CN" dirty="0"/>
          </a:p>
          <a:p>
            <a:pPr lvl="1"/>
            <a:r>
              <a:rPr lang="zh-CN" altLang="en-US" dirty="0"/>
              <a:t>口令猜解技术  ：通过弱口令获取权限者不在少数。进行口令猜解可以采用游刃、</a:t>
            </a:r>
            <a:r>
              <a:rPr lang="en-US" altLang="zh-CN" dirty="0"/>
              <a:t>X-Scan</a:t>
            </a:r>
            <a:r>
              <a:rPr lang="zh-CN" altLang="en-US" dirty="0"/>
              <a:t>、</a:t>
            </a:r>
            <a:r>
              <a:rPr lang="en-US" altLang="zh-CN" dirty="0"/>
              <a:t>Brutus</a:t>
            </a:r>
            <a:r>
              <a:rPr lang="zh-CN" altLang="en-US" dirty="0"/>
              <a:t>、</a:t>
            </a:r>
            <a:r>
              <a:rPr lang="en-US" altLang="zh-CN" dirty="0"/>
              <a:t>Hydra</a:t>
            </a:r>
            <a:r>
              <a:rPr lang="zh-CN" altLang="en-US" dirty="0"/>
              <a:t>、溯雪等工具。</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64</a:t>
            </a:fld>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后攻击阶段</a:t>
            </a:r>
          </a:p>
        </p:txBody>
      </p:sp>
      <p:sp>
        <p:nvSpPr>
          <p:cNvPr id="3" name="内容占位符 2"/>
          <p:cNvSpPr>
            <a:spLocks noGrp="1"/>
          </p:cNvSpPr>
          <p:nvPr>
            <p:ph idx="1"/>
          </p:nvPr>
        </p:nvSpPr>
        <p:spPr/>
        <p:txBody>
          <a:bodyPr/>
          <a:lstStyle/>
          <a:p>
            <a:r>
              <a:rPr lang="zh-CN" altLang="en-US" dirty="0"/>
              <a:t>口令嗅探与键盘记录：嗅探、键盘记录、木马等软件，功能简单，但要求不被防病毒软件发觉，因此通常需要自行开发或修改。</a:t>
            </a:r>
            <a:endParaRPr lang="en-US" altLang="zh-CN" dirty="0"/>
          </a:p>
          <a:p>
            <a:r>
              <a:rPr lang="zh-CN" altLang="en-US" dirty="0"/>
              <a:t>口令破解：有许多著名的口令破解软件，如</a:t>
            </a:r>
            <a:r>
              <a:rPr lang="en-US" altLang="zh-CN" dirty="0"/>
              <a:t>L0phtCrack</a:t>
            </a:r>
            <a:r>
              <a:rPr lang="zh-CN" altLang="en-US" dirty="0"/>
              <a:t>、</a:t>
            </a:r>
            <a:r>
              <a:rPr lang="en-US" altLang="zh-CN" dirty="0"/>
              <a:t>John the Ripper</a:t>
            </a:r>
            <a:r>
              <a:rPr lang="zh-CN" altLang="en-US" dirty="0"/>
              <a:t>、</a:t>
            </a:r>
            <a:r>
              <a:rPr lang="en-US" altLang="zh-CN" dirty="0"/>
              <a:t>Cain</a:t>
            </a:r>
            <a:r>
              <a:rPr lang="zh-CN" altLang="en-US" dirty="0"/>
              <a:t>等。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65</a:t>
            </a:fld>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应用分析的注意事项</a:t>
            </a:r>
          </a:p>
        </p:txBody>
      </p:sp>
      <p:sp>
        <p:nvSpPr>
          <p:cNvPr id="3" name="内容占位符 2"/>
          <p:cNvSpPr>
            <a:spLocks noGrp="1"/>
          </p:cNvSpPr>
          <p:nvPr>
            <p:ph idx="1"/>
          </p:nvPr>
        </p:nvSpPr>
        <p:spPr/>
        <p:txBody>
          <a:bodyPr/>
          <a:lstStyle/>
          <a:p>
            <a:r>
              <a:rPr lang="zh-CN" altLang="en-US" dirty="0"/>
              <a:t>检查应用系统架构、防止用户绕过系统直接修改数据库    </a:t>
            </a:r>
            <a:endParaRPr lang="en-US" altLang="zh-CN" dirty="0"/>
          </a:p>
          <a:p>
            <a:r>
              <a:rPr lang="zh-CN" altLang="en-US" dirty="0"/>
              <a:t>检查身份认证模块，防止非法用户绕过身份认证    </a:t>
            </a:r>
            <a:endParaRPr lang="en-US" altLang="zh-CN" dirty="0"/>
          </a:p>
          <a:p>
            <a:r>
              <a:rPr lang="zh-CN" altLang="en-US" dirty="0"/>
              <a:t>检查数据库接口模块，防止用户获取系统权限    </a:t>
            </a:r>
            <a:endParaRPr lang="en-US" altLang="zh-CN" dirty="0"/>
          </a:p>
          <a:p>
            <a:r>
              <a:rPr lang="zh-CN" altLang="en-US" dirty="0"/>
              <a:t>检查文件接口模块，防止用户获取系统文件    </a:t>
            </a:r>
            <a:endParaRPr lang="en-US" altLang="zh-CN" dirty="0"/>
          </a:p>
          <a:p>
            <a:r>
              <a:rPr lang="zh-CN" altLang="en-US" dirty="0"/>
              <a:t>检查其他安全威胁</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66</a:t>
            </a:fld>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ChangeArrowheads="1"/>
          </p:cNvSpPr>
          <p:nvPr>
            <p:ph type="title"/>
          </p:nvPr>
        </p:nvSpPr>
        <p:spPr>
          <a:xfrm>
            <a:off x="1403350" y="366713"/>
            <a:ext cx="6169025" cy="561975"/>
          </a:xfrm>
        </p:spPr>
        <p:txBody>
          <a:bodyPr/>
          <a:lstStyle/>
          <a:p>
            <a:pPr algn="ctr" eaLnBrk="1" hangingPunct="1"/>
            <a:r>
              <a:rPr lang="zh-CN" altLang="en-US" sz="3200" b="1">
                <a:solidFill>
                  <a:srgbClr val="FFFF00"/>
                </a:solidFill>
              </a:rPr>
              <a:t>渗透测试方法</a:t>
            </a:r>
          </a:p>
        </p:txBody>
      </p:sp>
      <p:sp>
        <p:nvSpPr>
          <p:cNvPr id="210946" name="Rectangle 3"/>
          <p:cNvSpPr>
            <a:spLocks noGrp="1" noChangeArrowheads="1"/>
          </p:cNvSpPr>
          <p:nvPr>
            <p:ph type="body" idx="1"/>
          </p:nvPr>
        </p:nvSpPr>
        <p:spPr>
          <a:xfrm>
            <a:off x="468313" y="1412875"/>
            <a:ext cx="8064500" cy="3384550"/>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dirty="0">
                <a:ea typeface="宋体" charset="-122"/>
              </a:rPr>
              <a:t>黑箱测试，”</a:t>
            </a:r>
            <a:r>
              <a:rPr lang="en-US" altLang="zh-CN" sz="2400" dirty="0">
                <a:ea typeface="宋体" charset="-122"/>
              </a:rPr>
              <a:t>zero-knowledge testing”</a:t>
            </a:r>
            <a:br>
              <a:rPr lang="en-US" altLang="zh-CN" sz="2400" dirty="0">
                <a:ea typeface="宋体" charset="-122"/>
              </a:rPr>
            </a:br>
            <a:r>
              <a:rPr lang="zh-CN" altLang="en-US" sz="2400" dirty="0">
                <a:ea typeface="宋体" charset="-122"/>
              </a:rPr>
              <a:t>这类测试，最初的信息获取来自</a:t>
            </a:r>
            <a:r>
              <a:rPr lang="en-US" altLang="zh-CN" sz="2400" dirty="0">
                <a:ea typeface="宋体" charset="-122"/>
              </a:rPr>
              <a:t>DNS</a:t>
            </a:r>
            <a:r>
              <a:rPr lang="zh-CN" altLang="en-US" sz="2400" dirty="0">
                <a:ea typeface="宋体" charset="-122"/>
              </a:rPr>
              <a:t>、</a:t>
            </a:r>
            <a:r>
              <a:rPr lang="en-US" altLang="zh-CN" sz="2400" dirty="0">
                <a:ea typeface="宋体" charset="-122"/>
              </a:rPr>
              <a:t>Web</a:t>
            </a:r>
            <a:r>
              <a:rPr lang="zh-CN" altLang="en-US" sz="2400" dirty="0">
                <a:ea typeface="宋体" charset="-122"/>
              </a:rPr>
              <a:t>、</a:t>
            </a:r>
            <a:r>
              <a:rPr lang="en-US" altLang="zh-CN" sz="2400" dirty="0">
                <a:ea typeface="宋体" charset="-122"/>
              </a:rPr>
              <a:t>Email</a:t>
            </a:r>
            <a:r>
              <a:rPr lang="zh-CN" altLang="en-US" sz="2400" dirty="0">
                <a:ea typeface="宋体" charset="-122"/>
              </a:rPr>
              <a:t>及各种公开对外的服务器。</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dirty="0">
                <a:ea typeface="宋体" charset="-122"/>
              </a:rPr>
              <a:t>白盒测试，测试者可以通过正常渠道向被测单位取得各种资料，包括网络拓扑、员工资料甚至网站或其他程序的代码片段。目的是模拟企业内部雇员的越权操作</a:t>
            </a:r>
          </a:p>
        </p:txBody>
      </p:sp>
      <p:pic>
        <p:nvPicPr>
          <p:cNvPr id="210947" name="Picture 2" descr="http://www.imaginet.com.ph/images/services/Vulnerability-Assessment-Penetration-Testing-Services-Philippines-2.jpg"/>
          <p:cNvPicPr>
            <a:picLocks noChangeAspect="1" noChangeArrowheads="1"/>
          </p:cNvPicPr>
          <p:nvPr/>
        </p:nvPicPr>
        <p:blipFill>
          <a:blip r:embed="rId2" cstate="print"/>
          <a:srcRect/>
          <a:stretch>
            <a:fillRect/>
          </a:stretch>
        </p:blipFill>
        <p:spPr bwMode="auto">
          <a:xfrm>
            <a:off x="2987675" y="4581525"/>
            <a:ext cx="2955925" cy="2073275"/>
          </a:xfrm>
          <a:prstGeom prst="rect">
            <a:avLst/>
          </a:prstGeom>
          <a:noFill/>
          <a:ln w="9525">
            <a:noFill/>
            <a:miter lim="800000"/>
            <a:headEnd/>
            <a:tailEnd/>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攻击路径</a:t>
            </a:r>
          </a:p>
        </p:txBody>
      </p:sp>
      <p:sp>
        <p:nvSpPr>
          <p:cNvPr id="3" name="内容占位符 2"/>
          <p:cNvSpPr>
            <a:spLocks noGrp="1"/>
          </p:cNvSpPr>
          <p:nvPr>
            <p:ph idx="1"/>
          </p:nvPr>
        </p:nvSpPr>
        <p:spPr>
          <a:xfrm>
            <a:off x="234156" y="1124744"/>
            <a:ext cx="8909843" cy="4784725"/>
          </a:xfrm>
        </p:spPr>
        <p:txBody>
          <a:bodyPr/>
          <a:lstStyle/>
          <a:p>
            <a:r>
              <a:rPr lang="zh-CN" altLang="en-US" dirty="0"/>
              <a:t>白盒测试（内网测试）指的是渗透测试人员由内部网络发起测试，这类测试能够模拟企业内部违规操作者的行为。最主要的“优势”是绕过了防火墙的保护。内部主要可能采用的渗透方式</a:t>
            </a:r>
            <a:endParaRPr lang="en-US" altLang="zh-CN" dirty="0"/>
          </a:p>
          <a:p>
            <a:pPr lvl="1"/>
            <a:r>
              <a:rPr lang="en-US" altLang="zh-CN" dirty="0"/>
              <a:t>1) </a:t>
            </a:r>
            <a:r>
              <a:rPr lang="zh-CN" altLang="en-US" dirty="0"/>
              <a:t>远程缓冲区溢出：</a:t>
            </a:r>
            <a:endParaRPr lang="en-US" altLang="zh-CN" dirty="0"/>
          </a:p>
          <a:p>
            <a:pPr lvl="2"/>
            <a:r>
              <a:rPr lang="zh-CN" altLang="en-US" dirty="0"/>
              <a:t>缓存溢出（或译为缓冲溢出）为</a:t>
            </a:r>
            <a:r>
              <a:rPr lang="zh-CN" altLang="en-US" dirty="0">
                <a:hlinkClick r:id="rId2"/>
              </a:rPr>
              <a:t>黑客</a:t>
            </a:r>
            <a:r>
              <a:rPr lang="zh-CN" altLang="en-US" dirty="0"/>
              <a:t>最为常用的攻击手段之一，蠕虫病毒对操作系统</a:t>
            </a:r>
            <a:r>
              <a:rPr lang="zh-CN" altLang="en-US" dirty="0">
                <a:hlinkClick r:id="rId3"/>
              </a:rPr>
              <a:t>高危漏洞</a:t>
            </a:r>
            <a:r>
              <a:rPr lang="zh-CN" altLang="en-US" dirty="0"/>
              <a:t>的溢出高速与大规模传播均是利用此技术。</a:t>
            </a:r>
          </a:p>
          <a:p>
            <a:pPr lvl="2"/>
            <a:r>
              <a:rPr lang="zh-CN" altLang="en-US" dirty="0"/>
              <a:t>缓存</a:t>
            </a:r>
            <a:r>
              <a:rPr lang="zh-CN" altLang="en-US" dirty="0">
                <a:hlinkClick r:id="rId4"/>
              </a:rPr>
              <a:t>溢出攻击</a:t>
            </a:r>
            <a:r>
              <a:rPr lang="zh-CN" altLang="en-US" dirty="0"/>
              <a:t>从理论上来讲可以用于攻击任何有缺陷不完美的程序，包括对</a:t>
            </a:r>
            <a:r>
              <a:rPr lang="zh-CN" altLang="en-US" dirty="0">
                <a:hlinkClick r:id="rId5"/>
              </a:rPr>
              <a:t>杀毒软件</a:t>
            </a:r>
            <a:r>
              <a:rPr lang="zh-CN" altLang="en-US" dirty="0"/>
              <a:t>、</a:t>
            </a:r>
            <a:r>
              <a:rPr lang="zh-CN" altLang="en-US" dirty="0">
                <a:hlinkClick r:id="rId6"/>
              </a:rPr>
              <a:t>防火墙</a:t>
            </a:r>
            <a:r>
              <a:rPr lang="zh-CN" altLang="en-US" dirty="0"/>
              <a:t>等安全产品的攻击以及对银行程序的攻击。</a:t>
            </a:r>
            <a:endParaRPr lang="en-US" altLang="zh-CN" dirty="0"/>
          </a:p>
          <a:p>
            <a:pPr lvl="2"/>
            <a:r>
              <a:rPr lang="zh-CN" altLang="en-US" dirty="0"/>
              <a:t>缓存</a:t>
            </a:r>
            <a:r>
              <a:rPr lang="zh-CN" altLang="en-US" dirty="0">
                <a:hlinkClick r:id="rId4"/>
              </a:rPr>
              <a:t>溢出攻击</a:t>
            </a:r>
            <a:r>
              <a:rPr lang="en-US" altLang="zh-CN" dirty="0"/>
              <a:t>: </a:t>
            </a:r>
            <a:r>
              <a:rPr lang="zh-CN" altLang="en-US" dirty="0"/>
              <a:t>通过往程序的</a:t>
            </a:r>
            <a:r>
              <a:rPr lang="zh-CN" altLang="en-US" dirty="0">
                <a:hlinkClick r:id="rId7"/>
              </a:rPr>
              <a:t>缓冲区</a:t>
            </a:r>
            <a:r>
              <a:rPr lang="zh-CN" altLang="en-US" dirty="0"/>
              <a:t>写超出其长度的内容，造成缓冲区的溢出，从而破坏程序的</a:t>
            </a:r>
            <a:r>
              <a:rPr lang="zh-CN" altLang="en-US" dirty="0">
                <a:hlinkClick r:id="rId8"/>
              </a:rPr>
              <a:t>堆栈</a:t>
            </a:r>
            <a:r>
              <a:rPr lang="zh-CN" altLang="en-US" dirty="0"/>
              <a:t>，使程序转而执行其它指令，以达到攻击的目的。</a:t>
            </a:r>
          </a:p>
          <a:p>
            <a:pPr lvl="1"/>
            <a:r>
              <a:rPr lang="en-US" altLang="zh-CN" dirty="0"/>
              <a:t>2) </a:t>
            </a:r>
            <a:r>
              <a:rPr lang="zh-CN" altLang="en-US" dirty="0"/>
              <a:t>口令猜测：</a:t>
            </a:r>
            <a:r>
              <a:rPr lang="zh-CN" altLang="en-US" dirty="0">
                <a:ea typeface="宋体" charset="-122"/>
              </a:rPr>
              <a:t>利用一个简单的暴力攻击程序和一个比较完善的字典，就可以猜测口令</a:t>
            </a:r>
            <a:endParaRPr lang="en-US" altLang="zh-CN" dirty="0"/>
          </a:p>
          <a:p>
            <a:pPr lvl="1"/>
            <a:r>
              <a:rPr lang="en-US" altLang="zh-CN" dirty="0"/>
              <a:t>3) B/S</a:t>
            </a:r>
            <a:r>
              <a:rPr lang="zh-CN" altLang="en-US" dirty="0"/>
              <a:t>或</a:t>
            </a:r>
            <a:r>
              <a:rPr lang="en-US" altLang="zh-CN" dirty="0"/>
              <a:t>C/S</a:t>
            </a:r>
            <a:r>
              <a:rPr lang="zh-CN" altLang="en-US" dirty="0"/>
              <a:t>应用程序测试（如果涉及</a:t>
            </a:r>
            <a:r>
              <a:rPr lang="en-US" altLang="zh-CN" dirty="0"/>
              <a:t>C/S</a:t>
            </a:r>
            <a:r>
              <a:rPr lang="zh-CN" altLang="en-US" dirty="0"/>
              <a:t>程序测试，需要提前准备相关客户端软件供测试使用）；</a:t>
            </a:r>
            <a:endParaRPr lang="en-US" altLang="zh-CN"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68</a:t>
            </a:fld>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黑盒测试（外网测试）指的是渗透测试人员完全处于外部网络（例如拨号、</a:t>
            </a:r>
            <a:r>
              <a:rPr lang="en-US" altLang="zh-CN" dirty="0"/>
              <a:t>ADSL</a:t>
            </a:r>
            <a:r>
              <a:rPr lang="zh-CN" altLang="en-US" dirty="0"/>
              <a:t>或外部光纤），模拟对内部状态一无所知的外部攻击者的行为。      </a:t>
            </a:r>
            <a:endParaRPr lang="en-US" altLang="zh-CN" dirty="0"/>
          </a:p>
          <a:p>
            <a:pPr lvl="1"/>
            <a:r>
              <a:rPr lang="en-US" altLang="zh-CN" dirty="0"/>
              <a:t>1) </a:t>
            </a:r>
            <a:r>
              <a:rPr lang="zh-CN" altLang="en-US" dirty="0"/>
              <a:t>对网络设备的远程攻击；   </a:t>
            </a:r>
            <a:endParaRPr lang="en-US" altLang="zh-CN" dirty="0"/>
          </a:p>
          <a:p>
            <a:pPr lvl="1"/>
            <a:r>
              <a:rPr lang="en-US" altLang="zh-CN" dirty="0"/>
              <a:t>2) </a:t>
            </a:r>
            <a:r>
              <a:rPr lang="zh-CN" altLang="en-US" dirty="0"/>
              <a:t>口令管理安全性测试； </a:t>
            </a:r>
            <a:endParaRPr lang="en-US" altLang="zh-CN" dirty="0"/>
          </a:p>
          <a:p>
            <a:pPr lvl="1"/>
            <a:r>
              <a:rPr lang="en-US" altLang="zh-CN" dirty="0"/>
              <a:t>3) </a:t>
            </a:r>
            <a:r>
              <a:rPr lang="zh-CN" altLang="en-US" dirty="0"/>
              <a:t>防火墙规则试探、规避；   </a:t>
            </a:r>
            <a:endParaRPr lang="en-US" altLang="zh-CN" dirty="0"/>
          </a:p>
          <a:p>
            <a:pPr lvl="1"/>
            <a:r>
              <a:rPr lang="en-US" altLang="zh-CN" dirty="0"/>
              <a:t>4) Web</a:t>
            </a:r>
            <a:r>
              <a:rPr lang="zh-CN" altLang="en-US" dirty="0"/>
              <a:t>及其它开放应用服务的安全性测试； </a:t>
            </a:r>
          </a:p>
          <a:p>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69</a:t>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Rectangle 2"/>
          <p:cNvSpPr>
            <a:spLocks noGrp="1" noChangeArrowheads="1"/>
          </p:cNvSpPr>
          <p:nvPr>
            <p:ph type="title"/>
          </p:nvPr>
        </p:nvSpPr>
        <p:spPr/>
        <p:txBody>
          <a:bodyPr/>
          <a:lstStyle/>
          <a:p>
            <a:pPr algn="ctr" eaLnBrk="1" hangingPunct="1">
              <a:defRPr/>
            </a:pPr>
            <a:r>
              <a:rPr lang="zh-CN" altLang="en-US" sz="3200" dirty="0">
                <a:solidFill>
                  <a:srgbClr val="FFFF00"/>
                </a:solidFill>
                <a:latin typeface="+mj-ea"/>
              </a:rPr>
              <a:t>功能测试的整体思路</a:t>
            </a:r>
          </a:p>
        </p:txBody>
      </p:sp>
      <p:pic>
        <p:nvPicPr>
          <p:cNvPr id="30722" name="Picture 4"/>
          <p:cNvPicPr>
            <a:picLocks noChangeAspect="1" noChangeArrowheads="1"/>
          </p:cNvPicPr>
          <p:nvPr/>
        </p:nvPicPr>
        <p:blipFill>
          <a:blip r:embed="rId3" cstate="print"/>
          <a:srcRect/>
          <a:stretch>
            <a:fillRect/>
          </a:stretch>
        </p:blipFill>
        <p:spPr bwMode="auto">
          <a:xfrm>
            <a:off x="1079500" y="1773238"/>
            <a:ext cx="6065838" cy="4679950"/>
          </a:xfrm>
          <a:prstGeom prst="rect">
            <a:avLst/>
          </a:prstGeom>
          <a:noFill/>
          <a:ln w="9525" algn="ctr">
            <a:noFill/>
            <a:miter lim="800000"/>
            <a:headEnd/>
            <a:tailEnd/>
          </a:ln>
        </p:spPr>
      </p:pic>
      <p:sp>
        <p:nvSpPr>
          <p:cNvPr id="30723" name="AutoShape 5"/>
          <p:cNvSpPr>
            <a:spLocks noChangeArrowheads="1"/>
          </p:cNvSpPr>
          <p:nvPr/>
        </p:nvSpPr>
        <p:spPr bwMode="auto">
          <a:xfrm>
            <a:off x="7702550" y="2852738"/>
            <a:ext cx="684213" cy="2339975"/>
          </a:xfrm>
          <a:prstGeom prst="downArrow">
            <a:avLst>
              <a:gd name="adj1" fmla="val 50000"/>
              <a:gd name="adj2" fmla="val 85499"/>
            </a:avLst>
          </a:prstGeom>
          <a:solidFill>
            <a:srgbClr val="FFCC99"/>
          </a:solidFill>
          <a:ln w="9525" algn="ctr">
            <a:solidFill>
              <a:srgbClr val="993300"/>
            </a:solidFill>
            <a:miter lim="800000"/>
            <a:headEnd/>
            <a:tailEnd/>
          </a:ln>
        </p:spPr>
        <p:txBody>
          <a:bodyPr wrap="none" lIns="0" tIns="0" rIns="0" bIns="0" anchor="ctr">
            <a:spAutoFit/>
          </a:bodyPr>
          <a:lstStyle/>
          <a:p>
            <a:endParaRPr lang="zh-CN" altLang="en-US"/>
          </a:p>
        </p:txBody>
      </p:sp>
      <p:sp>
        <p:nvSpPr>
          <p:cNvPr id="30724" name="Text Box 6"/>
          <p:cNvSpPr txBox="1">
            <a:spLocks noChangeArrowheads="1"/>
          </p:cNvSpPr>
          <p:nvPr/>
        </p:nvSpPr>
        <p:spPr bwMode="auto">
          <a:xfrm>
            <a:off x="7667625" y="2060575"/>
            <a:ext cx="865188" cy="427038"/>
          </a:xfrm>
          <a:prstGeom prst="rect">
            <a:avLst/>
          </a:prstGeom>
          <a:noFill/>
          <a:ln w="9525" algn="ctr">
            <a:noFill/>
            <a:miter lim="800000"/>
            <a:headEnd/>
            <a:tailEnd/>
          </a:ln>
        </p:spPr>
        <p:txBody>
          <a:bodyPr lIns="0" tIns="0" rIns="0" bIns="0">
            <a:spAutoFit/>
          </a:bodyPr>
          <a:lstStyle/>
          <a:p>
            <a:r>
              <a:rPr lang="zh-CN" altLang="en-US" sz="2800" b="1">
                <a:solidFill>
                  <a:srgbClr val="CA351C"/>
                </a:solidFill>
              </a:rPr>
              <a:t>需求</a:t>
            </a:r>
          </a:p>
        </p:txBody>
      </p:sp>
      <p:sp>
        <p:nvSpPr>
          <p:cNvPr id="30725" name="Text Box 7"/>
          <p:cNvSpPr txBox="1">
            <a:spLocks noChangeArrowheads="1"/>
          </p:cNvSpPr>
          <p:nvPr/>
        </p:nvSpPr>
        <p:spPr bwMode="auto">
          <a:xfrm>
            <a:off x="7451725" y="5480050"/>
            <a:ext cx="1692275" cy="427038"/>
          </a:xfrm>
          <a:prstGeom prst="rect">
            <a:avLst/>
          </a:prstGeom>
          <a:noFill/>
          <a:ln w="9525" algn="ctr">
            <a:noFill/>
            <a:miter lim="800000"/>
            <a:headEnd/>
            <a:tailEnd/>
          </a:ln>
        </p:spPr>
        <p:txBody>
          <a:bodyPr lIns="0" tIns="0" rIns="0" bIns="0">
            <a:spAutoFit/>
          </a:bodyPr>
          <a:lstStyle/>
          <a:p>
            <a:r>
              <a:rPr lang="zh-CN" altLang="en-US" sz="2800" b="1">
                <a:solidFill>
                  <a:srgbClr val="CA351C"/>
                </a:solidFill>
              </a:rPr>
              <a:t>测试用例</a:t>
            </a:r>
          </a:p>
        </p:txBody>
      </p:sp>
      <p:sp>
        <p:nvSpPr>
          <p:cNvPr id="30726" name="矩形 6"/>
          <p:cNvSpPr>
            <a:spLocks noChangeArrowheads="1"/>
          </p:cNvSpPr>
          <p:nvPr/>
        </p:nvSpPr>
        <p:spPr bwMode="auto">
          <a:xfrm>
            <a:off x="1800225" y="1773238"/>
            <a:ext cx="3059113" cy="522287"/>
          </a:xfrm>
          <a:prstGeom prst="rect">
            <a:avLst/>
          </a:prstGeom>
          <a:noFill/>
          <a:ln w="9525">
            <a:noFill/>
            <a:miter lim="800000"/>
            <a:headEnd/>
            <a:tailEnd/>
          </a:ln>
        </p:spPr>
        <p:txBody>
          <a:bodyPr>
            <a:spAutoFit/>
          </a:bodyPr>
          <a:lstStyle/>
          <a:p>
            <a:pPr marL="228600" indent="-228600" eaLnBrk="0" hangingPunct="0">
              <a:spcBef>
                <a:spcPct val="20000"/>
              </a:spcBef>
              <a:buClr>
                <a:schemeClr val="tx2"/>
              </a:buClr>
            </a:pPr>
            <a:r>
              <a:rPr lang="zh-CN" altLang="en-US" sz="2800" b="1">
                <a:solidFill>
                  <a:srgbClr val="00B050"/>
                </a:solidFill>
                <a:ea typeface="楷体_GB2312"/>
                <a:cs typeface="楷体_GB2312"/>
              </a:rPr>
              <a:t>客户需求为导向</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a:xfrm>
            <a:off x="1692275" y="366713"/>
            <a:ext cx="5880100" cy="561975"/>
          </a:xfrm>
        </p:spPr>
        <p:txBody>
          <a:bodyPr/>
          <a:lstStyle/>
          <a:p>
            <a:pPr algn="ctr" eaLnBrk="1" hangingPunct="1"/>
            <a:r>
              <a:rPr lang="zh-CN" altLang="en-US" sz="3200" b="1">
                <a:solidFill>
                  <a:srgbClr val="FFFF00"/>
                </a:solidFill>
              </a:rPr>
              <a:t>渗透测试的方法</a:t>
            </a:r>
          </a:p>
        </p:txBody>
      </p:sp>
      <p:sp>
        <p:nvSpPr>
          <p:cNvPr id="211970" name="Rectangle 3"/>
          <p:cNvSpPr>
            <a:spLocks noGrp="1" noChangeArrowheads="1"/>
          </p:cNvSpPr>
          <p:nvPr>
            <p:ph type="body" idx="1"/>
          </p:nvPr>
        </p:nvSpPr>
        <p:spPr>
          <a:xfrm>
            <a:off x="214282" y="1412875"/>
            <a:ext cx="8929718" cy="5111750"/>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dirty="0">
                <a:ea typeface="宋体" charset="-122"/>
              </a:rPr>
              <a:t>不同网段 </a:t>
            </a:r>
            <a:r>
              <a:rPr lang="en-US" altLang="zh-CN" sz="2400" b="1" dirty="0">
                <a:ea typeface="宋体" charset="-122"/>
              </a:rPr>
              <a:t>/</a:t>
            </a:r>
            <a:r>
              <a:rPr lang="en-US" altLang="zh-CN" sz="2400" b="1" dirty="0" err="1">
                <a:ea typeface="宋体" charset="-122"/>
              </a:rPr>
              <a:t>vlan</a:t>
            </a:r>
            <a:r>
              <a:rPr lang="zh-CN" altLang="en-US" sz="2400" b="1" dirty="0">
                <a:ea typeface="宋体" charset="-122"/>
              </a:rPr>
              <a:t>之间的渗透</a:t>
            </a:r>
            <a:endParaRPr lang="en-US" altLang="zh-CN" sz="2400" b="1" dirty="0">
              <a:ea typeface="宋体" charset="-122"/>
            </a:endParaRPr>
          </a:p>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dirty="0">
                <a:ea typeface="宋体" charset="-122"/>
              </a:rPr>
              <a:t>端口扫描：</a:t>
            </a:r>
            <a:r>
              <a:rPr lang="zh-CN" altLang="en-US" dirty="0">
                <a:ea typeface="宋体" charset="-122"/>
              </a:rPr>
              <a:t>利用网络安全扫描器</a:t>
            </a:r>
            <a:endParaRPr lang="en-US" altLang="zh-CN" dirty="0">
              <a:ea typeface="宋体" charset="-122"/>
            </a:endParaRPr>
          </a:p>
          <a:p>
            <a:pPr marL="755650" lvl="2"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dirty="0"/>
              <a:t>通过端口扫描，可以得到许多有用的信息，从而发现系统的安全漏洞；</a:t>
            </a:r>
            <a:endParaRPr lang="en-US" altLang="zh-CN" dirty="0"/>
          </a:p>
          <a:p>
            <a:pPr marL="755650" lvl="2"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dirty="0"/>
              <a:t>扫描器通过选用远程</a:t>
            </a:r>
            <a:r>
              <a:rPr lang="en-US" altLang="zh-CN" dirty="0">
                <a:hlinkClick r:id="rId2"/>
              </a:rPr>
              <a:t>TCP/IP</a:t>
            </a:r>
            <a:r>
              <a:rPr lang="zh-CN" altLang="en-US" dirty="0"/>
              <a:t>不同的端口的服务，并记录目标给予的回答，通过这种方法，可以搜集到很多关于目标主机的各种有用的信息</a:t>
            </a:r>
            <a:endParaRPr lang="zh-CN" altLang="en-US" dirty="0">
              <a:ea typeface="宋体" charset="-122"/>
            </a:endParaRPr>
          </a:p>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dirty="0">
                <a:ea typeface="宋体" charset="-122"/>
              </a:rPr>
              <a:t>远程溢出</a:t>
            </a:r>
            <a:r>
              <a:rPr lang="zh-CN" altLang="en-US" sz="2400" dirty="0">
                <a:ea typeface="宋体" charset="-122"/>
              </a:rPr>
              <a:t>：</a:t>
            </a:r>
            <a:r>
              <a:rPr lang="zh-CN" altLang="en-US" dirty="0">
                <a:ea typeface="宋体" charset="-122"/>
              </a:rPr>
              <a:t>可利用现成的工具实现远程溢出攻击</a:t>
            </a:r>
            <a:r>
              <a:rPr lang="zh-CN" altLang="en-US" sz="1800" dirty="0">
                <a:solidFill>
                  <a:srgbClr val="C00000"/>
                </a:solidFill>
                <a:ea typeface="宋体" charset="-122"/>
              </a:rPr>
              <a:t>（例如：溢出工具</a:t>
            </a:r>
            <a:r>
              <a:rPr lang="en-US" altLang="zh-CN" sz="1800" dirty="0">
                <a:solidFill>
                  <a:srgbClr val="C00000"/>
                </a:solidFill>
                <a:ea typeface="宋体" charset="-122"/>
              </a:rPr>
              <a:t>SQL2.exe + </a:t>
            </a:r>
            <a:r>
              <a:rPr lang="zh-CN" altLang="en-US" sz="1800" dirty="0">
                <a:solidFill>
                  <a:srgbClr val="C00000"/>
                </a:solidFill>
                <a:ea typeface="宋体" charset="-122"/>
              </a:rPr>
              <a:t>监听工具</a:t>
            </a:r>
            <a:r>
              <a:rPr lang="en-US" altLang="zh-CN" sz="1800" dirty="0">
                <a:solidFill>
                  <a:srgbClr val="C00000"/>
                </a:solidFill>
                <a:ea typeface="宋体" charset="-122"/>
              </a:rPr>
              <a:t>nc.exe </a:t>
            </a:r>
            <a:r>
              <a:rPr lang="zh-CN" altLang="en-US" sz="1800" dirty="0">
                <a:solidFill>
                  <a:srgbClr val="C00000"/>
                </a:solidFill>
                <a:ea typeface="宋体" charset="-122"/>
              </a:rPr>
              <a:t>攻击</a:t>
            </a:r>
            <a:r>
              <a:rPr lang="en-US" altLang="zh-CN" sz="1800" dirty="0">
                <a:solidFill>
                  <a:srgbClr val="C00000"/>
                </a:solidFill>
                <a:ea typeface="宋体" charset="-122"/>
              </a:rPr>
              <a:t>SQL server 1433</a:t>
            </a:r>
            <a:r>
              <a:rPr lang="zh-CN" altLang="en-US" sz="1800" dirty="0">
                <a:solidFill>
                  <a:srgbClr val="C00000"/>
                </a:solidFill>
                <a:ea typeface="宋体" charset="-122"/>
              </a:rPr>
              <a:t>端口）</a:t>
            </a:r>
            <a:endParaRPr lang="en-US" altLang="zh-CN" sz="1800" dirty="0">
              <a:solidFill>
                <a:srgbClr val="C00000"/>
              </a:solidFill>
              <a:ea typeface="宋体" charset="-122"/>
            </a:endParaRPr>
          </a:p>
          <a:p>
            <a:pPr marL="355600" lvl="1" indent="-355600" eaLnBrk="1" hangingPunct="1">
              <a:lnSpc>
                <a:spcPct val="130000"/>
              </a:lnSpc>
              <a:spcBef>
                <a:spcPts val="263"/>
              </a:spcBef>
              <a:buClr>
                <a:srgbClr val="91AC4E"/>
              </a:buClr>
              <a:buSzPct val="80000"/>
              <a:buFontTx/>
              <a:buNone/>
              <a:tabLst>
                <a:tab pos="228600" algn="l"/>
              </a:tabLst>
            </a:pPr>
            <a:r>
              <a:rPr lang="en-US" altLang="zh-CN" sz="1800" dirty="0">
                <a:solidFill>
                  <a:srgbClr val="C00000"/>
                </a:solidFill>
                <a:ea typeface="宋体" charset="-122"/>
              </a:rPr>
              <a:t>		</a:t>
            </a:r>
            <a:r>
              <a:rPr lang="zh-CN" altLang="en-US" sz="2400" b="1" dirty="0">
                <a:ea typeface="宋体" charset="-122"/>
              </a:rPr>
              <a:t>口令猜测</a:t>
            </a:r>
            <a:r>
              <a:rPr lang="zh-CN" altLang="en-US" sz="2400" dirty="0">
                <a:ea typeface="宋体" charset="-122"/>
              </a:rPr>
              <a:t>：</a:t>
            </a:r>
            <a:endParaRPr lang="en-US" altLang="zh-CN" dirty="0">
              <a:ea typeface="宋体" charset="-122"/>
            </a:endParaRPr>
          </a:p>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dirty="0">
                <a:ea typeface="宋体" charset="-122"/>
              </a:rPr>
              <a:t>本地溢出</a:t>
            </a:r>
            <a:r>
              <a:rPr lang="zh-CN" altLang="en-US" sz="2400" dirty="0">
                <a:ea typeface="宋体" charset="-122"/>
              </a:rPr>
              <a:t>：</a:t>
            </a:r>
            <a:r>
              <a:rPr lang="zh-CN" altLang="en-US" dirty="0">
                <a:ea typeface="宋体" charset="-122"/>
              </a:rPr>
              <a:t>指在拥有了一个普通用户的账号之后，通过一段特殊的指令代码获得管理员权限的方法，（如</a:t>
            </a:r>
            <a:r>
              <a:rPr lang="en-US" altLang="zh-CN" b="1" dirty="0" err="1"/>
              <a:t>Wincsrss</a:t>
            </a:r>
            <a:r>
              <a:rPr lang="zh-CN" altLang="en-US" dirty="0">
                <a:ea typeface="宋体" charset="-122"/>
              </a:rPr>
              <a:t>）</a:t>
            </a:r>
            <a:endParaRPr lang="en-US" altLang="zh-CN" dirty="0">
              <a:ea typeface="宋体" charset="-122"/>
            </a:endParaRPr>
          </a:p>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dirty="0">
                <a:ea typeface="宋体" charset="-122"/>
              </a:rPr>
              <a:t>脚本及应用测试</a:t>
            </a:r>
            <a:r>
              <a:rPr lang="zh-CN" altLang="en-US" dirty="0">
                <a:ea typeface="宋体" charset="-122"/>
              </a:rPr>
              <a:t>，针对</a:t>
            </a:r>
            <a:r>
              <a:rPr lang="en-US" altLang="zh-CN" dirty="0">
                <a:ea typeface="宋体" charset="-122"/>
              </a:rPr>
              <a:t>web</a:t>
            </a:r>
            <a:r>
              <a:rPr lang="zh-CN" altLang="en-US" dirty="0">
                <a:ea typeface="宋体" charset="-122"/>
              </a:rPr>
              <a:t>及数据库服务器进行。利用脚本相关弱点轻则可以获取系统其他目录的访问权限，重则将有可能取得系统的控制权限</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title"/>
          </p:nvPr>
        </p:nvSpPr>
        <p:spPr/>
        <p:txBody>
          <a:bodyPr/>
          <a:lstStyle/>
          <a:p>
            <a:pPr algn="ctr" eaLnBrk="1" hangingPunct="1"/>
            <a:r>
              <a:rPr lang="zh-CN" altLang="en-US" sz="3200" b="1">
                <a:solidFill>
                  <a:srgbClr val="FFFF00"/>
                </a:solidFill>
              </a:rPr>
              <a:t>渗透测试实施策略</a:t>
            </a:r>
          </a:p>
        </p:txBody>
      </p:sp>
      <p:sp>
        <p:nvSpPr>
          <p:cNvPr id="212994" name="矩形 3"/>
          <p:cNvSpPr>
            <a:spLocks noChangeArrowheads="1"/>
          </p:cNvSpPr>
          <p:nvPr/>
        </p:nvSpPr>
        <p:spPr bwMode="auto">
          <a:xfrm>
            <a:off x="684213" y="2060575"/>
            <a:ext cx="7848600" cy="3810000"/>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全程监控</a:t>
            </a:r>
            <a:r>
              <a:rPr lang="zh-CN" altLang="en-US" sz="2400" i="0"/>
              <a:t>：</a:t>
            </a:r>
            <a:r>
              <a:rPr lang="zh-CN" altLang="en-US" sz="2000" i="0"/>
              <a:t>采用类似</a:t>
            </a:r>
            <a:r>
              <a:rPr lang="en-US" altLang="zh-CN" sz="2000" i="0"/>
              <a:t>ethereal</a:t>
            </a:r>
            <a:r>
              <a:rPr lang="en-US" altLang="en-US" sz="2000" i="0"/>
              <a:t>/wireshark</a:t>
            </a:r>
            <a:r>
              <a:rPr lang="zh-CN" altLang="en-US" sz="2000" i="0"/>
              <a:t>的嗅探软件进行全程抓包嗅探</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择要监控</a:t>
            </a:r>
            <a:r>
              <a:rPr lang="zh-CN" altLang="en-US" sz="2400" i="0"/>
              <a:t>：</a:t>
            </a:r>
            <a:r>
              <a:rPr lang="zh-CN" altLang="en-US" sz="2000" i="0"/>
              <a:t>对扫描过程不进行录制，仅仅在安全工程师分析数据后，准备发起渗透前才开启软件进行嗅探</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主机监控</a:t>
            </a:r>
            <a:r>
              <a:rPr lang="zh-CN" altLang="en-US" sz="2400" i="0"/>
              <a:t>：</a:t>
            </a:r>
            <a:r>
              <a:rPr lang="zh-CN" altLang="en-US" sz="2000" i="0"/>
              <a:t>仅监控受测主机的存活状态，避免意外情况发生</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指定攻击源</a:t>
            </a:r>
            <a:r>
              <a:rPr lang="zh-CN" altLang="en-US" sz="2400" i="0"/>
              <a:t>：</a:t>
            </a:r>
            <a:r>
              <a:rPr lang="zh-CN" altLang="en-US" sz="2000" i="0"/>
              <a:t>该源地址的主机由用户进行进程、网络连接、数据传输等多方监控</a:t>
            </a:r>
            <a:endParaRPr lang="en-US" altLang="zh-CN" sz="2000" i="0"/>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b="1" i="0" u="sng">
                <a:solidFill>
                  <a:srgbClr val="3366FF"/>
                </a:solidFill>
              </a:rPr>
              <a:t>对关键系统</a:t>
            </a:r>
            <a:r>
              <a:rPr lang="zh-CN" altLang="en-US" sz="2400" i="0"/>
              <a:t>，</a:t>
            </a:r>
            <a:r>
              <a:rPr lang="zh-CN" altLang="en-US" sz="2000" i="0"/>
              <a:t>可以采用对目标的副本进行渗透测试</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标题 1"/>
          <p:cNvSpPr>
            <a:spLocks noGrp="1"/>
          </p:cNvSpPr>
          <p:nvPr>
            <p:ph type="title"/>
          </p:nvPr>
        </p:nvSpPr>
        <p:spPr>
          <a:xfrm>
            <a:off x="1258888" y="366713"/>
            <a:ext cx="6313487" cy="561975"/>
          </a:xfrm>
        </p:spPr>
        <p:txBody>
          <a:bodyPr/>
          <a:lstStyle/>
          <a:p>
            <a:pPr algn="ctr" eaLnBrk="1" hangingPunct="1"/>
            <a:r>
              <a:rPr lang="zh-CN" altLang="en-US" sz="3200" b="1" i="1">
                <a:solidFill>
                  <a:srgbClr val="FFFF00"/>
                </a:solidFill>
              </a:rPr>
              <a:t>什么是 </a:t>
            </a:r>
            <a:r>
              <a:rPr lang="en-US" altLang="zh-CN" sz="3200" b="1" i="1">
                <a:solidFill>
                  <a:srgbClr val="FFFF00"/>
                </a:solidFill>
              </a:rPr>
              <a:t>Fuzz Testing</a:t>
            </a:r>
            <a:endParaRPr lang="zh-CN" altLang="en-US" sz="3200" i="1">
              <a:ea typeface="宋体" charset="-122"/>
            </a:endParaRPr>
          </a:p>
        </p:txBody>
      </p:sp>
      <p:sp>
        <p:nvSpPr>
          <p:cNvPr id="214018" name="内容占位符 2"/>
          <p:cNvSpPr>
            <a:spLocks noGrp="1"/>
          </p:cNvSpPr>
          <p:nvPr>
            <p:ph idx="1"/>
          </p:nvPr>
        </p:nvSpPr>
        <p:spPr>
          <a:xfrm>
            <a:off x="468313" y="2276475"/>
            <a:ext cx="5183187" cy="4032250"/>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b="1" i="1">
                <a:ea typeface="宋体" charset="-122"/>
              </a:rPr>
              <a:t>模糊测试</a:t>
            </a:r>
            <a:r>
              <a:rPr lang="zh-CN" altLang="en-US" sz="2400" i="1">
                <a:ea typeface="宋体" charset="-122"/>
              </a:rPr>
              <a:t>：在一个被测试程序中附加上随机数据（</a:t>
            </a:r>
            <a:r>
              <a:rPr lang="en-US" altLang="zh-CN" sz="2400" i="1">
                <a:ea typeface="宋体" charset="-122"/>
              </a:rPr>
              <a:t>fuzz</a:t>
            </a:r>
            <a:r>
              <a:rPr lang="zh-CN" altLang="en-US" sz="2400" i="1">
                <a:ea typeface="宋体" charset="-122"/>
              </a:rPr>
              <a:t>）作为程序的输入。如果被测试程序出现问题（例如 </a:t>
            </a:r>
            <a:r>
              <a:rPr lang="en-US" altLang="zh-CN" sz="2400" i="1">
                <a:ea typeface="宋体" charset="-122"/>
              </a:rPr>
              <a:t>Crush ,</a:t>
            </a:r>
            <a:r>
              <a:rPr lang="zh-CN" altLang="en-US" sz="2400" i="1">
                <a:ea typeface="宋体" charset="-122"/>
              </a:rPr>
              <a:t>或者异常退出），就可以定位程序的缺陷。</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pPr>
            <a:r>
              <a:rPr lang="zh-CN" altLang="en-US" sz="2400" i="1">
                <a:ea typeface="宋体" charset="-122"/>
              </a:rPr>
              <a:t>模糊测试的巨大优势是，测试设计极其简单，系统的行为先入为主。</a:t>
            </a:r>
            <a:endParaRPr lang="en-US" altLang="zh-CN" sz="2400" i="1">
              <a:ea typeface="宋体" charset="-122"/>
            </a:endParaRPr>
          </a:p>
        </p:txBody>
      </p:sp>
      <p:sp>
        <p:nvSpPr>
          <p:cNvPr id="2140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8BD05291-2170-488E-A8E2-8166F505D836}" type="slidenum">
              <a:rPr lang="en-US" altLang="zh-CN" smtClean="0">
                <a:ea typeface="宋体" charset="-122"/>
              </a:rPr>
              <a:pPr/>
              <a:t>72</a:t>
            </a:fld>
            <a:endParaRPr lang="en-US" altLang="zh-CN">
              <a:ea typeface="宋体" charset="-122"/>
            </a:endParaRPr>
          </a:p>
        </p:txBody>
      </p:sp>
      <p:pic>
        <p:nvPicPr>
          <p:cNvPr id="214020" name="Picture 4" descr="http://fuzzing.org/wp-content/book_cover.jpg"/>
          <p:cNvPicPr>
            <a:picLocks noChangeAspect="1" noChangeArrowheads="1"/>
          </p:cNvPicPr>
          <p:nvPr/>
        </p:nvPicPr>
        <p:blipFill>
          <a:blip r:embed="rId2" cstate="print"/>
          <a:srcRect/>
          <a:stretch>
            <a:fillRect/>
          </a:stretch>
        </p:blipFill>
        <p:spPr bwMode="auto">
          <a:xfrm>
            <a:off x="6084888" y="2133600"/>
            <a:ext cx="2822575" cy="3741738"/>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1"/>
          <p:cNvSpPr>
            <a:spLocks noGrp="1"/>
          </p:cNvSpPr>
          <p:nvPr>
            <p:ph type="title"/>
          </p:nvPr>
        </p:nvSpPr>
        <p:spPr>
          <a:xfrm>
            <a:off x="900113" y="404813"/>
            <a:ext cx="7104062" cy="561975"/>
          </a:xfrm>
        </p:spPr>
        <p:txBody>
          <a:bodyPr/>
          <a:lstStyle/>
          <a:p>
            <a:pPr algn="ctr" eaLnBrk="1" hangingPunct="1"/>
            <a:r>
              <a:rPr lang="en-US" altLang="zh-CN" b="1" dirty="0">
                <a:solidFill>
                  <a:srgbClr val="FFFF00"/>
                </a:solidFill>
                <a:ea typeface="宋体" charset="-122"/>
              </a:rPr>
              <a:t>Web</a:t>
            </a:r>
            <a:r>
              <a:rPr lang="zh-CN" altLang="en-US" b="1" dirty="0">
                <a:solidFill>
                  <a:srgbClr val="FFFF00"/>
                </a:solidFill>
                <a:ea typeface="宋体" charset="-122"/>
              </a:rPr>
              <a:t>安全性测试</a:t>
            </a:r>
          </a:p>
        </p:txBody>
      </p:sp>
      <p:sp>
        <p:nvSpPr>
          <p:cNvPr id="21606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0B99BB01-8BEB-4752-B184-C4ABD1B26209}" type="slidenum">
              <a:rPr lang="en-US" altLang="zh-CN" smtClean="0">
                <a:ea typeface="宋体" charset="-122"/>
              </a:rPr>
              <a:pPr/>
              <a:t>73</a:t>
            </a:fld>
            <a:endParaRPr lang="en-US" altLang="zh-CN">
              <a:ea typeface="宋体" charset="-122"/>
            </a:endParaRPr>
          </a:p>
        </p:txBody>
      </p:sp>
      <p:sp>
        <p:nvSpPr>
          <p:cNvPr id="216067" name="矩形 2"/>
          <p:cNvSpPr>
            <a:spLocks noChangeArrowheads="1"/>
          </p:cNvSpPr>
          <p:nvPr/>
        </p:nvSpPr>
        <p:spPr bwMode="auto">
          <a:xfrm>
            <a:off x="900113" y="2349500"/>
            <a:ext cx="7058025" cy="3684085"/>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dirty="0"/>
              <a:t>数据加密</a:t>
            </a:r>
            <a:endParaRPr lang="en-US" altLang="zh-CN" sz="2400" dirty="0"/>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dirty="0"/>
              <a:t>登录或身份验证</a:t>
            </a:r>
            <a:endParaRPr lang="en-US" altLang="zh-CN" sz="2400" dirty="0"/>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dirty="0"/>
              <a:t>输入验证</a:t>
            </a:r>
            <a:endParaRPr lang="en-US" altLang="zh-CN" sz="2400" dirty="0"/>
          </a:p>
          <a:p>
            <a:pPr marL="355600" lvl="1" indent="-355600">
              <a:lnSpc>
                <a:spcPct val="130000"/>
              </a:lnSpc>
              <a:spcBef>
                <a:spcPts val="263"/>
              </a:spcBef>
              <a:buClr>
                <a:srgbClr val="91AC4E"/>
              </a:buClr>
              <a:buSzPct val="80000"/>
              <a:buFont typeface="Wingdings" pitchFamily="2" charset="2"/>
              <a:buChar char="p"/>
              <a:tabLst>
                <a:tab pos="228600" algn="l"/>
              </a:tabLst>
            </a:pPr>
            <a:r>
              <a:rPr lang="en-US" altLang="zh-CN" sz="2400" dirty="0"/>
              <a:t>SQL</a:t>
            </a:r>
            <a:r>
              <a:rPr lang="zh-CN" altLang="en-US" sz="2400" dirty="0"/>
              <a:t>注入</a:t>
            </a:r>
            <a:endParaRPr lang="en-US" altLang="zh-CN" sz="2400" dirty="0"/>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dirty="0"/>
              <a:t>超时限制</a:t>
            </a:r>
            <a:endParaRPr lang="en-US" altLang="zh-CN" sz="2400" dirty="0"/>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dirty="0"/>
              <a:t>目录</a:t>
            </a:r>
            <a:endParaRPr lang="en-US" altLang="zh-CN" sz="2400" dirty="0"/>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dirty="0"/>
              <a:t>操作留痕</a:t>
            </a:r>
            <a:endParaRPr lang="en-US" altLang="zh-CN" sz="2400" dirty="0"/>
          </a:p>
        </p:txBody>
      </p:sp>
      <p:pic>
        <p:nvPicPr>
          <p:cNvPr id="216068" name="Picture 6" descr="http://www.paros-web.eu/images/gk_website.jpg"/>
          <p:cNvPicPr>
            <a:picLocks noChangeAspect="1" noChangeArrowheads="1"/>
          </p:cNvPicPr>
          <p:nvPr/>
        </p:nvPicPr>
        <p:blipFill>
          <a:blip r:embed="rId2" cstate="print"/>
          <a:srcRect/>
          <a:stretch>
            <a:fillRect/>
          </a:stretch>
        </p:blipFill>
        <p:spPr bwMode="auto">
          <a:xfrm>
            <a:off x="5724525" y="2060575"/>
            <a:ext cx="3024188" cy="3024188"/>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数据加密</a:t>
            </a:r>
          </a:p>
        </p:txBody>
      </p:sp>
      <p:sp>
        <p:nvSpPr>
          <p:cNvPr id="3" name="内容占位符 2"/>
          <p:cNvSpPr>
            <a:spLocks noGrp="1"/>
          </p:cNvSpPr>
          <p:nvPr>
            <p:ph idx="1"/>
          </p:nvPr>
        </p:nvSpPr>
        <p:spPr>
          <a:xfrm>
            <a:off x="611560" y="1412776"/>
            <a:ext cx="7104062" cy="4784725"/>
          </a:xfrm>
        </p:spPr>
        <p:txBody>
          <a:bodyPr/>
          <a:lstStyle/>
          <a:p>
            <a:r>
              <a:rPr lang="zh-CN" altLang="en-US" dirty="0"/>
              <a:t>信息加密和过滤后才能在客户端和服务器端进行传输</a:t>
            </a:r>
            <a:endParaRPr lang="en-US" altLang="zh-CN" dirty="0"/>
          </a:p>
          <a:p>
            <a:r>
              <a:rPr lang="zh-CN" altLang="en-US" dirty="0"/>
              <a:t>银行：</a:t>
            </a:r>
            <a:r>
              <a:rPr lang="en-US" altLang="zh-CN" dirty="0"/>
              <a:t>SSL</a:t>
            </a:r>
            <a:r>
              <a:rPr lang="zh-CN" altLang="en-US" dirty="0"/>
              <a:t>，</a:t>
            </a:r>
            <a:r>
              <a:rPr lang="en-US" altLang="zh-CN" dirty="0"/>
              <a:t>http——https</a:t>
            </a:r>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74</a:t>
            </a:fld>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登录和身份验证</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a:t>密码大小写敏感</a:t>
            </a:r>
            <a:endParaRPr lang="en-US" altLang="zh-CN" dirty="0"/>
          </a:p>
          <a:p>
            <a:r>
              <a:rPr lang="zh-CN" altLang="en-US" dirty="0"/>
              <a:t>长度，条件限制</a:t>
            </a:r>
            <a:endParaRPr lang="en-US" altLang="zh-CN" dirty="0"/>
          </a:p>
          <a:p>
            <a:r>
              <a:rPr lang="zh-CN" altLang="en-US" dirty="0"/>
              <a:t>尝试次数</a:t>
            </a:r>
            <a:endParaRPr lang="en-US" altLang="zh-CN" dirty="0"/>
          </a:p>
          <a:p>
            <a:r>
              <a:rPr lang="zh-CN" altLang="en-US" dirty="0"/>
              <a:t>身份验证：</a:t>
            </a:r>
            <a:endParaRPr lang="en-US" altLang="zh-CN" dirty="0"/>
          </a:p>
          <a:p>
            <a:pPr lvl="1"/>
            <a:r>
              <a:rPr lang="zh-CN" altLang="en-US" dirty="0"/>
              <a:t>调用者，数据库的身份，用户授权；</a:t>
            </a:r>
            <a:endParaRPr lang="en-US" altLang="zh-CN" dirty="0"/>
          </a:p>
          <a:p>
            <a:pPr lvl="1"/>
            <a:r>
              <a:rPr lang="zh-CN" altLang="en-US" dirty="0"/>
              <a:t>受限访问，受限访问的资源</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75</a:t>
            </a:fld>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84213" y="476250"/>
            <a:ext cx="7705725" cy="561975"/>
          </a:xfrm>
        </p:spPr>
        <p:txBody>
          <a:bodyPr/>
          <a:lstStyle/>
          <a:p>
            <a:pPr algn="ctr" eaLnBrk="1" hangingPunct="1">
              <a:defRPr/>
            </a:pPr>
            <a:r>
              <a:rPr kumimoji="1" lang="zh-CN" altLang="en-US" sz="2400" b="1" dirty="0">
                <a:solidFill>
                  <a:srgbClr val="FFFF00"/>
                </a:solidFill>
                <a:latin typeface="+mn-lt"/>
                <a:ea typeface="+mn-ea"/>
              </a:rPr>
              <a:t>用户认证测试 </a:t>
            </a:r>
            <a:r>
              <a:rPr kumimoji="1" lang="en-US" altLang="zh-CN" sz="2400" b="1" dirty="0">
                <a:solidFill>
                  <a:srgbClr val="FFFF00"/>
                </a:solidFill>
                <a:latin typeface="+mn-lt"/>
                <a:ea typeface="+mn-ea"/>
              </a:rPr>
              <a:t>– </a:t>
            </a:r>
            <a:r>
              <a:rPr kumimoji="1" lang="zh-CN" altLang="en-US" sz="3600" b="1" dirty="0">
                <a:solidFill>
                  <a:srgbClr val="FFFF00"/>
                </a:solidFill>
                <a:latin typeface="+mn-lt"/>
                <a:ea typeface="+mn-ea"/>
              </a:rPr>
              <a:t>传统的功能测试方法</a:t>
            </a:r>
          </a:p>
        </p:txBody>
      </p:sp>
      <p:sp>
        <p:nvSpPr>
          <p:cNvPr id="218114" name="灯片编号占位符 3"/>
          <p:cNvSpPr txBox="1">
            <a:spLocks noGrp="1"/>
          </p:cNvSpPr>
          <p:nvPr/>
        </p:nvSpPr>
        <p:spPr bwMode="auto">
          <a:xfrm>
            <a:off x="0" y="6545263"/>
            <a:ext cx="9144000" cy="268287"/>
          </a:xfrm>
          <a:prstGeom prst="rect">
            <a:avLst/>
          </a:prstGeom>
          <a:noFill/>
          <a:ln w="9525">
            <a:noFill/>
            <a:miter lim="800000"/>
            <a:headEnd/>
            <a:tailEnd/>
          </a:ln>
        </p:spPr>
        <p:txBody>
          <a:bodyPr/>
          <a:lstStyle/>
          <a:p>
            <a:fld id="{17A26C99-5941-4675-9B99-754DD5CFAA14}" type="slidenum">
              <a:rPr lang="en-US" altLang="zh-CN"/>
              <a:pPr/>
              <a:t>76</a:t>
            </a:fld>
            <a:endParaRPr lang="en-US" altLang="zh-CN"/>
          </a:p>
        </p:txBody>
      </p:sp>
      <p:sp>
        <p:nvSpPr>
          <p:cNvPr id="3" name="矩形 2"/>
          <p:cNvSpPr/>
          <p:nvPr/>
        </p:nvSpPr>
        <p:spPr>
          <a:xfrm>
            <a:off x="1042988" y="1773238"/>
            <a:ext cx="7058025" cy="4125912"/>
          </a:xfrm>
          <a:prstGeom prst="rect">
            <a:avLst/>
          </a:prstGeom>
        </p:spPr>
        <p:txBody>
          <a:bodyPr>
            <a:spAutoFit/>
          </a:bodyPr>
          <a:lstStyle/>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明确区分系统中不同用户权限</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系统中会不会出现用户冲突</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系统会不会因用户的权限的改变造成混乱</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用户登陆密码是否是可见、可复制</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是否可以通过绝对途径登陆系统（拷贝用户登陆后的链接直接进入系统）</a:t>
            </a:r>
          </a:p>
          <a:p>
            <a:pPr marL="355600" lvl="1" indent="-355600">
              <a:lnSpc>
                <a:spcPct val="130000"/>
              </a:lnSpc>
              <a:spcBef>
                <a:spcPts val="264"/>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用户退出系统后是否删除了所有鉴权标记，是否可以使用后退键而不通过输入口令进入系统</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a:xfrm>
            <a:off x="971550" y="333375"/>
            <a:ext cx="7129463" cy="561975"/>
          </a:xfrm>
        </p:spPr>
        <p:txBody>
          <a:bodyPr/>
          <a:lstStyle/>
          <a:p>
            <a:pPr algn="ctr" eaLnBrk="1" hangingPunct="1">
              <a:defRPr/>
            </a:pPr>
            <a:r>
              <a:rPr kumimoji="1" lang="zh-CN" altLang="en-US" sz="2400" b="1" dirty="0">
                <a:solidFill>
                  <a:srgbClr val="FFFF00"/>
                </a:solidFill>
                <a:latin typeface="+mn-lt"/>
                <a:ea typeface="+mn-ea"/>
              </a:rPr>
              <a:t>后台服务器安全性</a:t>
            </a:r>
            <a:endParaRPr kumimoji="1" lang="zh-CN" altLang="en-US" sz="3600" b="1" dirty="0">
              <a:solidFill>
                <a:srgbClr val="FFFF00"/>
              </a:solidFill>
              <a:latin typeface="+mn-lt"/>
              <a:ea typeface="+mn-ea"/>
            </a:endParaRPr>
          </a:p>
        </p:txBody>
      </p:sp>
      <p:sp>
        <p:nvSpPr>
          <p:cNvPr id="220162" name="灯片编号占位符 3"/>
          <p:cNvSpPr txBox="1">
            <a:spLocks noGrp="1"/>
          </p:cNvSpPr>
          <p:nvPr/>
        </p:nvSpPr>
        <p:spPr bwMode="auto">
          <a:xfrm>
            <a:off x="0" y="6545263"/>
            <a:ext cx="9144000" cy="268287"/>
          </a:xfrm>
          <a:prstGeom prst="rect">
            <a:avLst/>
          </a:prstGeom>
          <a:noFill/>
          <a:ln w="9525">
            <a:noFill/>
            <a:miter lim="800000"/>
            <a:headEnd/>
            <a:tailEnd/>
          </a:ln>
        </p:spPr>
        <p:txBody>
          <a:bodyPr/>
          <a:lstStyle/>
          <a:p>
            <a:fld id="{631E1F45-FF4B-4178-B591-78CC81E9FC7B}" type="slidenum">
              <a:rPr lang="en-US" altLang="zh-CN"/>
              <a:pPr/>
              <a:t>77</a:t>
            </a:fld>
            <a:endParaRPr lang="en-US" altLang="zh-CN"/>
          </a:p>
        </p:txBody>
      </p:sp>
      <p:sp>
        <p:nvSpPr>
          <p:cNvPr id="220163" name="矩形 2"/>
          <p:cNvSpPr>
            <a:spLocks noChangeArrowheads="1"/>
          </p:cNvSpPr>
          <p:nvPr/>
        </p:nvSpPr>
        <p:spPr bwMode="auto">
          <a:xfrm>
            <a:off x="1042988" y="2133600"/>
            <a:ext cx="4105275" cy="3165475"/>
          </a:xfrm>
          <a:prstGeom prst="rect">
            <a:avLst/>
          </a:prstGeom>
          <a:noFill/>
          <a:ln w="9525">
            <a:noFill/>
            <a:miter lim="800000"/>
            <a:headEnd/>
            <a:tailEnd/>
          </a:ln>
        </p:spPr>
        <p:txBody>
          <a:bodyPr>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脆弱的认证和会话管理</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通信层保护不充分</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系统配置不安全</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信息隐私与完整性</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代码安全性</a:t>
            </a:r>
          </a:p>
          <a:p>
            <a:pPr marL="355600" lvl="1" indent="-355600">
              <a:lnSpc>
                <a:spcPct val="130000"/>
              </a:lnSpc>
              <a:spcBef>
                <a:spcPts val="263"/>
              </a:spcBef>
              <a:buClr>
                <a:srgbClr val="91AC4E"/>
              </a:buClr>
              <a:buSzPct val="80000"/>
              <a:buFont typeface="Wingdings" pitchFamily="2" charset="2"/>
              <a:buChar char="p"/>
              <a:tabLst>
                <a:tab pos="228600" algn="l"/>
              </a:tabLst>
            </a:pPr>
            <a:r>
              <a:rPr lang="zh-CN" altLang="en-US" sz="2400" i="0"/>
              <a:t>异常处理的安全性</a:t>
            </a:r>
          </a:p>
        </p:txBody>
      </p:sp>
      <p:pic>
        <p:nvPicPr>
          <p:cNvPr id="220164" name="Picture 2" descr="http://www.help4hosters.com/images/SSL_kartynka.jpg"/>
          <p:cNvPicPr>
            <a:picLocks noChangeAspect="1" noChangeArrowheads="1"/>
          </p:cNvPicPr>
          <p:nvPr/>
        </p:nvPicPr>
        <p:blipFill>
          <a:blip r:embed="rId2" cstate="print"/>
          <a:srcRect/>
          <a:stretch>
            <a:fillRect/>
          </a:stretch>
        </p:blipFill>
        <p:spPr bwMode="auto">
          <a:xfrm>
            <a:off x="5724525" y="2205038"/>
            <a:ext cx="3068638" cy="295275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输入验证</a:t>
            </a:r>
          </a:p>
        </p:txBody>
      </p:sp>
      <p:sp>
        <p:nvSpPr>
          <p:cNvPr id="4" name="内容占位符 3"/>
          <p:cNvSpPr>
            <a:spLocks noGrp="1"/>
          </p:cNvSpPr>
          <p:nvPr>
            <p:ph idx="1"/>
          </p:nvPr>
        </p:nvSpPr>
        <p:spPr/>
        <p:txBody>
          <a:bodyPr/>
          <a:lstStyle/>
          <a:p>
            <a:r>
              <a:rPr lang="zh-CN" altLang="en-US" dirty="0"/>
              <a:t>每个输入域都可能是一个潜在风险</a:t>
            </a:r>
            <a:endParaRPr lang="en-US" altLang="zh-CN" dirty="0"/>
          </a:p>
          <a:p>
            <a:pPr lvl="1"/>
            <a:r>
              <a:rPr lang="zh-CN" altLang="en-US" dirty="0"/>
              <a:t>将攻击性的脚本输入进去，提交给服务器处理，攻击服务器</a:t>
            </a:r>
            <a:endParaRPr lang="en-US" altLang="zh-CN" dirty="0"/>
          </a:p>
          <a:p>
            <a:pPr lvl="1"/>
            <a:r>
              <a:rPr lang="zh-CN" altLang="en-US" dirty="0"/>
              <a:t>可在输入域提交危险脚本，隐含到某个页面，如下载链接；当其他用户点击时，可调用相应脚本读取用户信息</a:t>
            </a:r>
            <a:endParaRPr lang="en-US" altLang="zh-CN" dirty="0"/>
          </a:p>
          <a:p>
            <a:r>
              <a:rPr lang="zh-CN" altLang="en-US" dirty="0"/>
              <a:t>要求：</a:t>
            </a:r>
            <a:endParaRPr lang="en-US" altLang="zh-CN" dirty="0"/>
          </a:p>
          <a:p>
            <a:pPr lvl="1"/>
            <a:r>
              <a:rPr lang="zh-CN" altLang="en-US" dirty="0"/>
              <a:t>每个输入域用标准的机制验证</a:t>
            </a:r>
            <a:endParaRPr lang="en-US" altLang="zh-CN" dirty="0"/>
          </a:p>
          <a:p>
            <a:pPr lvl="1"/>
            <a:r>
              <a:rPr lang="zh-CN" altLang="en-US" dirty="0"/>
              <a:t>长度，类型服务要求设定</a:t>
            </a:r>
            <a:endParaRPr lang="en-US" altLang="zh-CN" dirty="0"/>
          </a:p>
          <a:p>
            <a:pPr lvl="1"/>
            <a:r>
              <a:rPr lang="zh-CN" altLang="en-US" dirty="0"/>
              <a:t>不允许输入</a:t>
            </a:r>
            <a:r>
              <a:rPr lang="en-US" altLang="zh-CN" dirty="0" err="1"/>
              <a:t>js</a:t>
            </a:r>
            <a:r>
              <a:rPr lang="zh-CN" altLang="en-US" dirty="0"/>
              <a:t>代码</a:t>
            </a:r>
          </a:p>
        </p:txBody>
      </p:sp>
      <p:sp>
        <p:nvSpPr>
          <p:cNvPr id="2" name="灯片编号占位符 1"/>
          <p:cNvSpPr>
            <a:spLocks noGrp="1"/>
          </p:cNvSpPr>
          <p:nvPr>
            <p:ph type="sldNum" sz="quarter" idx="10"/>
          </p:nvPr>
        </p:nvSpPr>
        <p:spPr/>
        <p:txBody>
          <a:bodyPr/>
          <a:lstStyle/>
          <a:p>
            <a:pPr>
              <a:defRPr/>
            </a:pPr>
            <a:fld id="{4BBBAEE4-743F-402F-8717-7E8DCA10B0E9}" type="slidenum">
              <a:rPr lang="en-US" altLang="zh-CN" smtClean="0"/>
              <a:pPr>
                <a:defRPr/>
              </a:pPr>
              <a:t>78</a:t>
            </a:fld>
            <a:endParaRPr lang="en-US" alt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跨站脚本</a:t>
            </a:r>
          </a:p>
        </p:txBody>
      </p:sp>
      <p:sp>
        <p:nvSpPr>
          <p:cNvPr id="3" name="内容占位符 2"/>
          <p:cNvSpPr>
            <a:spLocks noGrp="1"/>
          </p:cNvSpPr>
          <p:nvPr>
            <p:ph idx="1"/>
          </p:nvPr>
        </p:nvSpPr>
        <p:spPr>
          <a:xfrm>
            <a:off x="107504" y="1285875"/>
            <a:ext cx="8640960" cy="4784725"/>
          </a:xfrm>
        </p:spPr>
        <p:txBody>
          <a:bodyPr/>
          <a:lstStyle/>
          <a:p>
            <a:r>
              <a:rPr lang="zh-CN" altLang="en-US" dirty="0"/>
              <a:t>跨站脚本（</a:t>
            </a:r>
            <a:r>
              <a:rPr lang="en-US" altLang="zh-CN" dirty="0"/>
              <a:t>Cross-site scripting</a:t>
            </a:r>
            <a:r>
              <a:rPr lang="zh-CN" altLang="en-US" dirty="0"/>
              <a:t>，简称</a:t>
            </a:r>
            <a:r>
              <a:rPr lang="en-US" altLang="zh-CN" dirty="0"/>
              <a:t>XSS</a:t>
            </a:r>
            <a:r>
              <a:rPr lang="zh-CN" altLang="en-US" dirty="0"/>
              <a:t>），是一种迫使</a:t>
            </a:r>
            <a:r>
              <a:rPr lang="en-US" altLang="zh-CN" dirty="0"/>
              <a:t>Web</a:t>
            </a:r>
            <a:r>
              <a:rPr lang="zh-CN" altLang="en-US" dirty="0"/>
              <a:t>站点回显可执行代码的攻击技术，而这些可执行代码由攻击者提供、最终为用户浏览器加载。</a:t>
            </a:r>
            <a:endParaRPr lang="en-US" altLang="zh-CN" dirty="0"/>
          </a:p>
          <a:p>
            <a:r>
              <a:rPr lang="en-US" altLang="zh-CN" dirty="0"/>
              <a:t>XSS</a:t>
            </a:r>
            <a:r>
              <a:rPr lang="zh-CN" altLang="en-US" dirty="0"/>
              <a:t>的攻击目标是为了盗取客户端的</a:t>
            </a:r>
            <a:r>
              <a:rPr lang="en-US" altLang="zh-CN" dirty="0"/>
              <a:t>cookie</a:t>
            </a:r>
            <a:r>
              <a:rPr lang="zh-CN" altLang="en-US" dirty="0"/>
              <a:t>或者其他网站用于识别客户端身份的敏感信息。获取到合法用户的信息后，攻击者甚至可以假冒最终用户与网站进行交互。</a:t>
            </a:r>
            <a:endParaRPr lang="en-US" altLang="zh-CN" dirty="0"/>
          </a:p>
          <a:p>
            <a:r>
              <a:rPr lang="en-US" altLang="zh-CN" dirty="0"/>
              <a:t>XSS</a:t>
            </a:r>
            <a:r>
              <a:rPr lang="zh-CN" altLang="en-US" dirty="0"/>
              <a:t>漏洞成因是由于动态网页的</a:t>
            </a:r>
            <a:r>
              <a:rPr lang="en-US" altLang="zh-CN" dirty="0"/>
              <a:t>Web</a:t>
            </a:r>
            <a:r>
              <a:rPr lang="zh-CN" altLang="en-US" dirty="0"/>
              <a:t>应用对用户提交请求参数未做充分的检查过滤，允许用户在提交的数据中掺入</a:t>
            </a:r>
            <a:r>
              <a:rPr lang="en-US" altLang="zh-CN" dirty="0"/>
              <a:t>HTML</a:t>
            </a:r>
            <a:r>
              <a:rPr lang="zh-CN" altLang="en-US" dirty="0"/>
              <a:t>代码（最主要的是“</a:t>
            </a:r>
            <a:r>
              <a:rPr lang="en-US" altLang="zh-CN" dirty="0"/>
              <a:t>&gt;”</a:t>
            </a:r>
            <a:r>
              <a:rPr lang="zh-CN" altLang="en-US" dirty="0"/>
              <a:t>、“</a:t>
            </a:r>
            <a:r>
              <a:rPr lang="en-US" altLang="zh-CN" dirty="0"/>
              <a:t>&lt;”</a:t>
            </a:r>
            <a:r>
              <a:rPr lang="zh-CN" altLang="en-US" dirty="0"/>
              <a:t>），然后未加编码地输出到第三方用户的浏览器，这些攻击者恶意提交代码会被受害用户的浏览器解释执行。</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79</a:t>
            </a:fld>
            <a:endParaRPr lang="en-US" altLang="zh-CN" dirty="0"/>
          </a:p>
        </p:txBody>
      </p:sp>
      <p:pic>
        <p:nvPicPr>
          <p:cNvPr id="6" name="图片 5">
            <a:extLst>
              <a:ext uri="{FF2B5EF4-FFF2-40B4-BE49-F238E27FC236}">
                <a16:creationId xmlns:a16="http://schemas.microsoft.com/office/drawing/2014/main" id="{5DFA0FB9-2140-DFEA-00EF-6604074F1220}"/>
              </a:ext>
            </a:extLst>
          </p:cNvPr>
          <p:cNvPicPr>
            <a:picLocks noChangeAspect="1"/>
          </p:cNvPicPr>
          <p:nvPr/>
        </p:nvPicPr>
        <p:blipFill>
          <a:blip r:embed="rId2"/>
          <a:stretch>
            <a:fillRect/>
          </a:stretch>
        </p:blipFill>
        <p:spPr>
          <a:xfrm>
            <a:off x="0" y="1641742"/>
            <a:ext cx="9144000" cy="4786045"/>
          </a:xfrm>
          <a:prstGeom prst="rect">
            <a:avLst/>
          </a:prstGeom>
        </p:spPr>
      </p:pic>
    </p:spTree>
    <p:extLst>
      <p:ext uri="{BB962C8B-B14F-4D97-AF65-F5344CB8AC3E}">
        <p14:creationId xmlns:p14="http://schemas.microsoft.com/office/powerpoint/2010/main" val="340337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31"/>
          <p:cNvSpPr txBox="1">
            <a:spLocks noChangeArrowheads="1"/>
          </p:cNvSpPr>
          <p:nvPr/>
        </p:nvSpPr>
        <p:spPr bwMode="auto">
          <a:xfrm>
            <a:off x="827088" y="1557338"/>
            <a:ext cx="7705725" cy="3102388"/>
          </a:xfrm>
          <a:prstGeom prst="rect">
            <a:avLst/>
          </a:prstGeom>
          <a:noFill/>
          <a:ln w="9525">
            <a:noFill/>
            <a:miter lim="800000"/>
            <a:headEnd/>
            <a:tailEnd/>
          </a:ln>
        </p:spPr>
        <p:txBody>
          <a:bodyPr lIns="0" tIns="0" rIns="0" bIns="0">
            <a:spAutoFit/>
          </a:bodyPr>
          <a:lstStyle/>
          <a:p>
            <a:pPr>
              <a:spcBef>
                <a:spcPct val="50000"/>
              </a:spcBef>
            </a:pPr>
            <a:r>
              <a:rPr lang="zh-CN" altLang="en-US" sz="2400" b="1" i="0" dirty="0">
                <a:solidFill>
                  <a:srgbClr val="3366FF"/>
                </a:solidFill>
              </a:rPr>
              <a:t>回归测试的目的 </a:t>
            </a:r>
            <a:endParaRPr lang="en-US" altLang="zh-CN" sz="2400" b="1" i="0" dirty="0">
              <a:solidFill>
                <a:srgbClr val="3366FF"/>
              </a:solidFill>
            </a:endParaRPr>
          </a:p>
          <a:p>
            <a:pPr>
              <a:spcBef>
                <a:spcPct val="50000"/>
              </a:spcBef>
            </a:pPr>
            <a:r>
              <a:rPr lang="zh-CN" altLang="en-US" sz="2400" b="1" i="0" dirty="0">
                <a:solidFill>
                  <a:srgbClr val="3366FF"/>
                </a:solidFill>
              </a:rPr>
              <a:t>在程序有修改的情况下保证原有功能正常的一种策略和方法</a:t>
            </a:r>
          </a:p>
          <a:p>
            <a:pPr>
              <a:lnSpc>
                <a:spcPct val="130000"/>
              </a:lnSpc>
              <a:buClr>
                <a:schemeClr val="folHlink"/>
              </a:buClr>
              <a:buFont typeface="Wingdings" pitchFamily="2" charset="2"/>
              <a:buChar char="p"/>
            </a:pPr>
            <a:r>
              <a:rPr lang="zh-CN" altLang="en-US" sz="2400" dirty="0"/>
              <a:t> </a:t>
            </a:r>
            <a:r>
              <a:rPr lang="zh-CN" altLang="en-US" sz="2400" i="0" dirty="0"/>
              <a:t>所做的修改达到了预定的目的，如错误得到了改正，新功能得到了实现，能够适应新的运行环境等；</a:t>
            </a:r>
          </a:p>
          <a:p>
            <a:pPr>
              <a:lnSpc>
                <a:spcPct val="130000"/>
              </a:lnSpc>
              <a:buClr>
                <a:schemeClr val="folHlink"/>
              </a:buClr>
              <a:buFont typeface="Wingdings" pitchFamily="2" charset="2"/>
              <a:buChar char="p"/>
            </a:pPr>
            <a:r>
              <a:rPr lang="zh-CN" altLang="en-US" sz="2400" i="0" dirty="0"/>
              <a:t> 不影响软件原有功能的正确性。</a:t>
            </a:r>
          </a:p>
          <a:p>
            <a:pPr>
              <a:buClr>
                <a:schemeClr val="folHlink"/>
              </a:buClr>
              <a:buFont typeface="Wingdings" pitchFamily="2" charset="2"/>
              <a:buNone/>
            </a:pPr>
            <a:endParaRPr lang="zh-CN" altLang="en-US" sz="2400" dirty="0"/>
          </a:p>
        </p:txBody>
      </p:sp>
      <p:sp>
        <p:nvSpPr>
          <p:cNvPr id="26627" name="Rectangle 2"/>
          <p:cNvSpPr>
            <a:spLocks noGrp="1" noChangeArrowheads="1"/>
          </p:cNvSpPr>
          <p:nvPr>
            <p:ph type="title"/>
          </p:nvPr>
        </p:nvSpPr>
        <p:spPr>
          <a:xfrm>
            <a:off x="1619250" y="333375"/>
            <a:ext cx="5903913" cy="765175"/>
          </a:xfrm>
        </p:spPr>
        <p:txBody>
          <a:bodyPr/>
          <a:lstStyle/>
          <a:p>
            <a:pPr algn="ctr" eaLnBrk="1" hangingPunct="1">
              <a:defRPr/>
            </a:pPr>
            <a:r>
              <a:rPr lang="en-US" altLang="zh-CN" sz="3200" dirty="0">
                <a:solidFill>
                  <a:srgbClr val="FFFF00"/>
                </a:solidFill>
                <a:latin typeface="+mj-ea"/>
              </a:rPr>
              <a:t>6.2 </a:t>
            </a:r>
            <a:r>
              <a:rPr lang="zh-CN" altLang="en-US" sz="3200" dirty="0">
                <a:solidFill>
                  <a:srgbClr val="FFFF00"/>
                </a:solidFill>
                <a:latin typeface="+mj-ea"/>
              </a:rPr>
              <a:t>回归测试 </a:t>
            </a:r>
            <a:endParaRPr lang="en-US" altLang="zh-CN" sz="3200" dirty="0">
              <a:solidFill>
                <a:srgbClr val="FFFF00"/>
              </a:solidFill>
              <a:latin typeface="+mj-ea"/>
            </a:endParaRPr>
          </a:p>
        </p:txBody>
      </p:sp>
      <p:sp>
        <p:nvSpPr>
          <p:cNvPr id="2" name="矩形 1"/>
          <p:cNvSpPr/>
          <p:nvPr/>
        </p:nvSpPr>
        <p:spPr>
          <a:xfrm>
            <a:off x="684212" y="4293096"/>
            <a:ext cx="7992243" cy="1692771"/>
          </a:xfrm>
          <a:prstGeom prst="rect">
            <a:avLst/>
          </a:prstGeom>
        </p:spPr>
        <p:txBody>
          <a:bodyPr wrap="square">
            <a:spAutoFit/>
          </a:bodyPr>
          <a:lstStyle/>
          <a:p>
            <a:pPr>
              <a:lnSpc>
                <a:spcPct val="130000"/>
              </a:lnSpc>
              <a:defRPr/>
            </a:pPr>
            <a:r>
              <a:rPr lang="zh-CN" altLang="en-US" sz="2000" i="0" dirty="0">
                <a:solidFill>
                  <a:schemeClr val="accent1">
                    <a:lumMod val="25000"/>
                  </a:schemeClr>
                </a:solidFill>
                <a:latin typeface="楷体"/>
                <a:ea typeface="楷体"/>
                <a:cs typeface="楷体"/>
              </a:rPr>
              <a:t>一旦程序某些区域被修改了，就</a:t>
            </a:r>
            <a:r>
              <a:rPr lang="zh-CN" altLang="zh-CN" sz="2000" i="0" dirty="0">
                <a:solidFill>
                  <a:schemeClr val="accent1">
                    <a:lumMod val="25000"/>
                  </a:schemeClr>
                </a:solidFill>
                <a:latin typeface="楷体"/>
                <a:ea typeface="楷体"/>
                <a:cs typeface="楷体"/>
              </a:rPr>
              <a:t>可能</a:t>
            </a:r>
            <a:r>
              <a:rPr lang="zh-CN" altLang="en-US" sz="2000" i="0" dirty="0">
                <a:solidFill>
                  <a:schemeClr val="accent1">
                    <a:lumMod val="25000"/>
                  </a:schemeClr>
                </a:solidFill>
                <a:latin typeface="楷体"/>
                <a:ea typeface="楷体"/>
                <a:cs typeface="楷体"/>
              </a:rPr>
              <a:t>影响其它区域，导致</a:t>
            </a:r>
            <a:r>
              <a:rPr lang="zh-CN" altLang="zh-CN" sz="2000" i="0" dirty="0">
                <a:solidFill>
                  <a:schemeClr val="accent1">
                    <a:lumMod val="25000"/>
                  </a:schemeClr>
                </a:solidFill>
                <a:latin typeface="楷体"/>
                <a:ea typeface="楷体"/>
                <a:cs typeface="楷体"/>
              </a:rPr>
              <a:t>受影响的区域出现新的缺陷（回归缺陷）。如果这时没有回归测试，产品就带着这样的回归缺陷被发布出去了，造成严重后果。回归测试就是为了发现回归缺陷而进行的测试。</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69478" y="1196752"/>
            <a:ext cx="8278985" cy="4784725"/>
          </a:xfrm>
        </p:spPr>
        <p:txBody>
          <a:bodyPr/>
          <a:lstStyle/>
          <a:p>
            <a:r>
              <a:rPr lang="zh-CN" altLang="en-US" dirty="0"/>
              <a:t>大部分的 </a:t>
            </a:r>
            <a:r>
              <a:rPr lang="en-US" altLang="zh-CN" dirty="0"/>
              <a:t>XSS </a:t>
            </a:r>
            <a:r>
              <a:rPr lang="zh-CN" altLang="en-US" dirty="0"/>
              <a:t>漏洞都是由于没有处理好用户的输入，导致恶意脚本在浏览器中执行。任何输入提交数据的地方都有可能存在 </a:t>
            </a:r>
            <a:r>
              <a:rPr lang="en-US" altLang="zh-CN" dirty="0"/>
              <a:t>XSS</a:t>
            </a:r>
            <a:r>
              <a:rPr lang="zh-CN" altLang="en-US" dirty="0"/>
              <a:t>。</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80</a:t>
            </a:fld>
            <a:endParaRPr lang="en-US" altLang="zh-CN"/>
          </a:p>
        </p:txBody>
      </p:sp>
      <p:pic>
        <p:nvPicPr>
          <p:cNvPr id="5" name="图片 4"/>
          <p:cNvPicPr>
            <a:picLocks noChangeAspect="1"/>
          </p:cNvPicPr>
          <p:nvPr/>
        </p:nvPicPr>
        <p:blipFill>
          <a:blip r:embed="rId2"/>
          <a:stretch>
            <a:fillRect/>
          </a:stretch>
        </p:blipFill>
        <p:spPr>
          <a:xfrm>
            <a:off x="179512" y="2224564"/>
            <a:ext cx="8164287" cy="4338985"/>
          </a:xfrm>
          <a:prstGeom prst="rect">
            <a:avLst/>
          </a:prstGeom>
        </p:spPr>
      </p:pic>
    </p:spTree>
    <p:extLst>
      <p:ext uri="{BB962C8B-B14F-4D97-AF65-F5344CB8AC3E}">
        <p14:creationId xmlns:p14="http://schemas.microsoft.com/office/powerpoint/2010/main" val="2676715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68313" y="1285875"/>
            <a:ext cx="7993062" cy="4784725"/>
          </a:xfrm>
        </p:spPr>
        <p:txBody>
          <a:bodyPr/>
          <a:lstStyle/>
          <a:p>
            <a:r>
              <a:rPr lang="zh-CN" altLang="en-US" dirty="0"/>
              <a:t>国际</a:t>
            </a:r>
            <a:r>
              <a:rPr lang="en-US" altLang="zh-CN" dirty="0"/>
              <a:t>Web</a:t>
            </a:r>
            <a:r>
              <a:rPr lang="zh-CN" altLang="en-US" dirty="0"/>
              <a:t>应用安全组织</a:t>
            </a:r>
            <a:r>
              <a:rPr lang="en-US" altLang="zh-CN" dirty="0"/>
              <a:t>WASC</a:t>
            </a:r>
            <a:r>
              <a:rPr lang="zh-CN" altLang="en-US" dirty="0"/>
              <a:t>（</a:t>
            </a:r>
            <a:r>
              <a:rPr lang="en-US" altLang="zh-CN" dirty="0"/>
              <a:t>Web Application Security Consortium</a:t>
            </a:r>
            <a:r>
              <a:rPr lang="zh-CN" altLang="en-US" dirty="0"/>
              <a:t>）最新数据表明，采样分析了</a:t>
            </a:r>
            <a:r>
              <a:rPr lang="en-US" altLang="zh-CN" dirty="0"/>
              <a:t>10297</a:t>
            </a:r>
            <a:r>
              <a:rPr lang="zh-CN" altLang="en-US" dirty="0"/>
              <a:t>个网站，其中有</a:t>
            </a:r>
            <a:r>
              <a:rPr lang="en-US" altLang="zh-CN" dirty="0"/>
              <a:t>31.47%</a:t>
            </a:r>
            <a:r>
              <a:rPr lang="zh-CN" altLang="en-US" dirty="0"/>
              <a:t>站点存在</a:t>
            </a:r>
            <a:r>
              <a:rPr lang="en-US" altLang="zh-CN" dirty="0"/>
              <a:t>XSS</a:t>
            </a:r>
            <a:r>
              <a:rPr lang="zh-CN" altLang="en-US" dirty="0"/>
              <a:t>漏洞，且</a:t>
            </a:r>
            <a:r>
              <a:rPr lang="en-US" altLang="zh-CN" dirty="0"/>
              <a:t>XSS</a:t>
            </a:r>
            <a:r>
              <a:rPr lang="zh-CN" altLang="en-US" dirty="0"/>
              <a:t>在发现的漏洞中占到总数的</a:t>
            </a:r>
            <a:r>
              <a:rPr lang="en-US" altLang="zh-CN" dirty="0"/>
              <a:t>41.41%</a:t>
            </a:r>
            <a:r>
              <a:rPr lang="zh-CN" altLang="en-US" dirty="0"/>
              <a:t>，高居榜首。</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81</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996952"/>
            <a:ext cx="6200775" cy="2952750"/>
          </a:xfrm>
          <a:prstGeom prst="rect">
            <a:avLst/>
          </a:prstGeom>
        </p:spPr>
      </p:pic>
    </p:spTree>
    <p:extLst>
      <p:ext uri="{BB962C8B-B14F-4D97-AF65-F5344CB8AC3E}">
        <p14:creationId xmlns:p14="http://schemas.microsoft.com/office/powerpoint/2010/main" val="4251935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82</a:t>
            </a:fld>
            <a:endParaRPr lang="en-US" altLang="zh-CN"/>
          </a:p>
        </p:txBody>
      </p:sp>
      <p:sp>
        <p:nvSpPr>
          <p:cNvPr id="5" name="矩形 4"/>
          <p:cNvSpPr/>
          <p:nvPr/>
        </p:nvSpPr>
        <p:spPr>
          <a:xfrm>
            <a:off x="-11370" y="1088906"/>
            <a:ext cx="9479914" cy="2400657"/>
          </a:xfrm>
          <a:prstGeom prst="rect">
            <a:avLst/>
          </a:prstGeom>
        </p:spPr>
        <p:txBody>
          <a:bodyPr wrap="square">
            <a:spAutoFit/>
          </a:bodyPr>
          <a:lstStyle/>
          <a:p>
            <a:r>
              <a:rPr lang="en-US" altLang="zh-CN" sz="2400" b="1" i="0" dirty="0">
                <a:solidFill>
                  <a:srgbClr val="D90F82"/>
                </a:solidFill>
              </a:rPr>
              <a:t>1</a:t>
            </a:r>
            <a:r>
              <a:rPr lang="zh-CN" altLang="en-US" sz="2400" b="1" i="0" dirty="0">
                <a:solidFill>
                  <a:srgbClr val="D90F82"/>
                </a:solidFill>
              </a:rPr>
              <a:t>非持久性跨站点脚本攻击</a:t>
            </a:r>
            <a:r>
              <a:rPr lang="zh-CN" altLang="en-US" i="0" dirty="0"/>
              <a:t>，它是最常见的类型的</a:t>
            </a:r>
            <a:r>
              <a:rPr lang="en-US" altLang="zh-CN" i="0" dirty="0"/>
              <a:t>XSS</a:t>
            </a:r>
            <a:r>
              <a:rPr lang="zh-CN" altLang="en-US" i="0" dirty="0"/>
              <a:t>。漏洞产生的原因是攻击者注入的数据反映在响应中</a:t>
            </a:r>
            <a:endParaRPr lang="en-US" altLang="zh-CN" b="1" i="0" dirty="0">
              <a:solidFill>
                <a:srgbClr val="FF0000"/>
              </a:solidFill>
            </a:endParaRPr>
          </a:p>
          <a:p>
            <a:r>
              <a:rPr lang="zh-CN" altLang="en-US" b="1" i="0" dirty="0">
                <a:solidFill>
                  <a:srgbClr val="FF0000"/>
                </a:solidFill>
              </a:rPr>
              <a:t>正常发送消息：</a:t>
            </a:r>
            <a:endParaRPr lang="zh-CN" altLang="en-US" i="0" dirty="0">
              <a:solidFill>
                <a:srgbClr val="FF0000"/>
              </a:solidFill>
            </a:endParaRPr>
          </a:p>
          <a:p>
            <a:r>
              <a:rPr lang="en-US" altLang="zh-CN" i="0" dirty="0"/>
              <a:t>http://www.test.com/message.php?send=Hello,World</a:t>
            </a:r>
            <a:r>
              <a:rPr lang="zh-CN" altLang="en-US" i="0" dirty="0"/>
              <a:t>！</a:t>
            </a:r>
          </a:p>
          <a:p>
            <a:r>
              <a:rPr lang="zh-CN" altLang="en-US" i="0" dirty="0">
                <a:solidFill>
                  <a:srgbClr val="00B0F0"/>
                </a:solidFill>
              </a:rPr>
              <a:t>接收者将会接收信息并显示</a:t>
            </a:r>
            <a:r>
              <a:rPr lang="en-US" altLang="zh-CN" i="0" dirty="0" err="1">
                <a:solidFill>
                  <a:srgbClr val="00B0F0"/>
                </a:solidFill>
              </a:rPr>
              <a:t>Hello,Word</a:t>
            </a:r>
            <a:endParaRPr lang="en-US" altLang="zh-CN" i="0" dirty="0">
              <a:solidFill>
                <a:srgbClr val="00B0F0"/>
              </a:solidFill>
            </a:endParaRPr>
          </a:p>
          <a:p>
            <a:r>
              <a:rPr lang="zh-CN" altLang="en-US" i="0" dirty="0">
                <a:solidFill>
                  <a:srgbClr val="FF0000"/>
                </a:solidFill>
              </a:rPr>
              <a:t>非正常发送消息：</a:t>
            </a:r>
          </a:p>
          <a:p>
            <a:r>
              <a:rPr lang="en-US" altLang="zh-CN" i="0" dirty="0"/>
              <a:t>http://www.test.com/</a:t>
            </a:r>
            <a:r>
              <a:rPr lang="en-US" altLang="zh-CN" i="0" dirty="0" err="1"/>
              <a:t>message.php?send</a:t>
            </a:r>
            <a:r>
              <a:rPr lang="en-US" altLang="zh-CN" i="0" dirty="0"/>
              <a:t>=&lt;script&gt;alert(‘foolish!’)&lt;/script&gt;</a:t>
            </a:r>
            <a:r>
              <a:rPr lang="zh-CN" altLang="en-US" i="0" dirty="0"/>
              <a:t>！</a:t>
            </a:r>
          </a:p>
          <a:p>
            <a:r>
              <a:rPr lang="zh-CN" altLang="en-US" i="0" dirty="0">
                <a:solidFill>
                  <a:srgbClr val="00B0F0"/>
                </a:solidFill>
              </a:rPr>
              <a:t>接收者接收消息显示的时候将会弹出警告窗口</a:t>
            </a:r>
          </a:p>
        </p:txBody>
      </p:sp>
      <p:sp>
        <p:nvSpPr>
          <p:cNvPr id="6" name="矩形 5"/>
          <p:cNvSpPr/>
          <p:nvPr/>
        </p:nvSpPr>
        <p:spPr>
          <a:xfrm>
            <a:off x="0" y="3397230"/>
            <a:ext cx="9252520" cy="3508653"/>
          </a:xfrm>
          <a:prstGeom prst="rect">
            <a:avLst/>
          </a:prstGeom>
        </p:spPr>
        <p:txBody>
          <a:bodyPr wrap="square">
            <a:spAutoFit/>
          </a:bodyPr>
          <a:lstStyle/>
          <a:p>
            <a:r>
              <a:rPr lang="en-US" altLang="zh-CN" sz="2400" b="1" i="0" dirty="0">
                <a:solidFill>
                  <a:srgbClr val="D90F82"/>
                </a:solidFill>
              </a:rPr>
              <a:t>2</a:t>
            </a:r>
            <a:r>
              <a:rPr lang="zh-CN" altLang="en-US" sz="2400" b="1" i="0" dirty="0">
                <a:solidFill>
                  <a:srgbClr val="D90F82"/>
                </a:solidFill>
              </a:rPr>
              <a:t>存储型</a:t>
            </a:r>
            <a:r>
              <a:rPr lang="en-US" altLang="zh-CN" sz="2400" b="1" i="0" dirty="0">
                <a:solidFill>
                  <a:srgbClr val="D90F82"/>
                </a:solidFill>
              </a:rPr>
              <a:t>XSS</a:t>
            </a:r>
            <a:r>
              <a:rPr lang="zh-CN" altLang="en-US" sz="2400" b="1" i="0" dirty="0">
                <a:solidFill>
                  <a:srgbClr val="D90F82"/>
                </a:solidFill>
              </a:rPr>
              <a:t>攻击</a:t>
            </a:r>
            <a:r>
              <a:rPr lang="zh-CN" altLang="en-US" i="0" dirty="0"/>
              <a:t>：将攻击代码存入数据库中，然后客户端打开时就执行这些攻击代码。</a:t>
            </a:r>
            <a:endParaRPr lang="en-US" altLang="zh-CN" i="0" dirty="0"/>
          </a:p>
          <a:p>
            <a:r>
              <a:rPr lang="zh-CN" altLang="en-US" i="0" dirty="0"/>
              <a:t>例如留言板</a:t>
            </a:r>
          </a:p>
          <a:p>
            <a:r>
              <a:rPr lang="zh-CN" altLang="en-US" i="0" dirty="0"/>
              <a:t>留言板表单中的表单域：</a:t>
            </a:r>
            <a:r>
              <a:rPr lang="en-US" altLang="zh-CN" i="0" dirty="0"/>
              <a:t>&lt;input type=“text” name=“content” value=“</a:t>
            </a:r>
            <a:r>
              <a:rPr lang="zh-CN" altLang="en-US" i="0" dirty="0"/>
              <a:t>这里是用户填写的数据”</a:t>
            </a:r>
            <a:r>
              <a:rPr lang="en-US" altLang="zh-CN" i="0" dirty="0"/>
              <a:t>&gt;</a:t>
            </a:r>
          </a:p>
          <a:p>
            <a:r>
              <a:rPr lang="zh-CN" altLang="en-US" b="1" i="0" dirty="0">
                <a:solidFill>
                  <a:srgbClr val="FF0000"/>
                </a:solidFill>
              </a:rPr>
              <a:t>正常操作：</a:t>
            </a:r>
            <a:endParaRPr lang="zh-CN" altLang="en-US" i="0" dirty="0">
              <a:solidFill>
                <a:srgbClr val="FF0000"/>
              </a:solidFill>
            </a:endParaRPr>
          </a:p>
          <a:p>
            <a:r>
              <a:rPr lang="zh-CN" altLang="en-US" i="0" dirty="0"/>
              <a:t>用户提交相应留言信息；将数据存储到数据库；其他用户访问留言板，应用去数据并显示。</a:t>
            </a:r>
          </a:p>
          <a:p>
            <a:r>
              <a:rPr lang="zh-CN" altLang="en-US" b="1" i="0" dirty="0">
                <a:solidFill>
                  <a:srgbClr val="FF0000"/>
                </a:solidFill>
              </a:rPr>
              <a:t>非正常操作：</a:t>
            </a:r>
            <a:endParaRPr lang="zh-CN" altLang="en-US" i="0" dirty="0">
              <a:solidFill>
                <a:srgbClr val="FF0000"/>
              </a:solidFill>
            </a:endParaRPr>
          </a:p>
          <a:p>
            <a:r>
              <a:rPr lang="zh-CN" altLang="en-US" i="0" dirty="0"/>
              <a:t>攻击者在</a:t>
            </a:r>
            <a:r>
              <a:rPr lang="en-US" altLang="zh-CN" i="0" dirty="0"/>
              <a:t>value</a:t>
            </a:r>
            <a:r>
              <a:rPr lang="zh-CN" altLang="en-US" i="0" dirty="0"/>
              <a:t>填写</a:t>
            </a:r>
            <a:r>
              <a:rPr lang="en-US" altLang="zh-CN" i="0" dirty="0"/>
              <a:t>&lt;script&gt;alert(‘foolish!’)&lt;/script&gt;【</a:t>
            </a:r>
            <a:r>
              <a:rPr lang="zh-CN" altLang="en-US" i="0" dirty="0"/>
              <a:t>或者</a:t>
            </a:r>
            <a:r>
              <a:rPr lang="en-US" altLang="zh-CN" i="0" dirty="0"/>
              <a:t>html</a:t>
            </a:r>
            <a:r>
              <a:rPr lang="zh-CN" altLang="en-US" i="0" dirty="0"/>
              <a:t>其他标签（破坏样式。。。）、一段攻击型代码</a:t>
            </a:r>
            <a:r>
              <a:rPr lang="en-US" altLang="zh-CN" i="0" dirty="0"/>
              <a:t>】</a:t>
            </a:r>
            <a:r>
              <a:rPr lang="zh-CN" altLang="en-US" i="0" dirty="0"/>
              <a:t>；</a:t>
            </a:r>
          </a:p>
          <a:p>
            <a:r>
              <a:rPr lang="zh-CN" altLang="en-US" i="0" dirty="0"/>
              <a:t>将数据存储到数据库中；</a:t>
            </a:r>
          </a:p>
          <a:p>
            <a:r>
              <a:rPr lang="zh-CN" altLang="en-US" i="0" dirty="0">
                <a:solidFill>
                  <a:srgbClr val="00B0F0"/>
                </a:solidFill>
              </a:rPr>
              <a:t>其他用户取出数据显示的时候，将会执行这些攻击性代码</a:t>
            </a:r>
          </a:p>
        </p:txBody>
      </p:sp>
    </p:spTree>
    <p:extLst>
      <p:ext uri="{BB962C8B-B14F-4D97-AF65-F5344CB8AC3E}">
        <p14:creationId xmlns:p14="http://schemas.microsoft.com/office/powerpoint/2010/main" val="1644043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090" name="Rectangle 2"/>
          <p:cNvSpPr>
            <a:spLocks noGrp="1" noChangeArrowheads="1"/>
          </p:cNvSpPr>
          <p:nvPr>
            <p:ph type="title"/>
          </p:nvPr>
        </p:nvSpPr>
        <p:spPr>
          <a:xfrm>
            <a:off x="1042988" y="366713"/>
            <a:ext cx="6529387" cy="561975"/>
          </a:xfrm>
        </p:spPr>
        <p:txBody>
          <a:bodyPr/>
          <a:lstStyle/>
          <a:p>
            <a:pPr algn="ctr" eaLnBrk="1" hangingPunct="1">
              <a:defRPr/>
            </a:pPr>
            <a:r>
              <a:rPr kumimoji="1" lang="zh-CN" altLang="en-US" sz="3600" b="1" dirty="0">
                <a:solidFill>
                  <a:srgbClr val="FFFF00"/>
                </a:solidFill>
                <a:latin typeface="+mn-lt"/>
                <a:ea typeface="+mn-ea"/>
              </a:rPr>
              <a:t>跨站脚本攻击</a:t>
            </a:r>
          </a:p>
        </p:txBody>
      </p:sp>
      <p:pic>
        <p:nvPicPr>
          <p:cNvPr id="221186" name="Picture 6" descr="PIC03"/>
          <p:cNvPicPr>
            <a:picLocks noChangeAspect="1" noChangeArrowheads="1"/>
          </p:cNvPicPr>
          <p:nvPr/>
        </p:nvPicPr>
        <p:blipFill>
          <a:blip r:embed="rId3" cstate="print"/>
          <a:srcRect/>
          <a:stretch>
            <a:fillRect/>
          </a:stretch>
        </p:blipFill>
        <p:spPr bwMode="auto">
          <a:xfrm>
            <a:off x="1403846" y="2780928"/>
            <a:ext cx="6336308" cy="3904403"/>
          </a:xfrm>
          <a:prstGeom prst="rect">
            <a:avLst/>
          </a:prstGeom>
          <a:noFill/>
          <a:ln w="9525">
            <a:noFill/>
            <a:miter lim="800000"/>
            <a:headEnd/>
            <a:tailEnd/>
          </a:ln>
        </p:spPr>
      </p:pic>
      <p:sp>
        <p:nvSpPr>
          <p:cNvPr id="221187" name="Rectangle 7"/>
          <p:cNvSpPr>
            <a:spLocks noChangeArrowheads="1"/>
          </p:cNvSpPr>
          <p:nvPr/>
        </p:nvSpPr>
        <p:spPr bwMode="auto">
          <a:xfrm>
            <a:off x="2808288" y="5084763"/>
            <a:ext cx="3024187" cy="468312"/>
          </a:xfrm>
          <a:prstGeom prst="rect">
            <a:avLst/>
          </a:prstGeom>
          <a:noFill/>
          <a:ln w="19050" algn="ctr">
            <a:solidFill>
              <a:srgbClr val="FF0000"/>
            </a:solidFill>
            <a:prstDash val="dashDot"/>
            <a:miter lim="800000"/>
            <a:headEnd/>
            <a:tailEnd/>
          </a:ln>
        </p:spPr>
        <p:txBody>
          <a:bodyPr lIns="0" tIns="0" rIns="0" bIns="0" anchor="ctr">
            <a:spAutoFit/>
          </a:bodyPr>
          <a:lstStyle/>
          <a:p>
            <a:endParaRPr lang="zh-CN" altLang="en-US"/>
          </a:p>
        </p:txBody>
      </p:sp>
      <p:sp>
        <p:nvSpPr>
          <p:cNvPr id="2137096" name="Rectangle 8"/>
          <p:cNvSpPr>
            <a:spLocks noChangeArrowheads="1"/>
          </p:cNvSpPr>
          <p:nvPr/>
        </p:nvSpPr>
        <p:spPr bwMode="auto">
          <a:xfrm>
            <a:off x="755650" y="1484313"/>
            <a:ext cx="7993063" cy="1108075"/>
          </a:xfrm>
          <a:prstGeom prst="rect">
            <a:avLst/>
          </a:prstGeom>
          <a:noFill/>
          <a:ln w="9525" algn="ctr">
            <a:noFill/>
            <a:miter lim="800000"/>
            <a:headEnd/>
            <a:tailEnd/>
          </a:ln>
          <a:effectLst/>
        </p:spPr>
        <p:txBody>
          <a:bodyPr lIns="0" tIns="0" rIns="0" bIns="0">
            <a:spAutoFit/>
          </a:bodyPr>
          <a:lstStyle/>
          <a:p>
            <a:pPr eaLnBrk="0" hangingPunct="0">
              <a:spcBef>
                <a:spcPct val="20000"/>
              </a:spcBef>
              <a:buClr>
                <a:schemeClr val="tx2"/>
              </a:buClr>
              <a:buFont typeface="Wingdings" pitchFamily="2" charset="2"/>
              <a:buNone/>
              <a:defRPr/>
            </a:pPr>
            <a:r>
              <a:rPr lang="zh-CN" altLang="en-US" sz="2400" i="0" dirty="0">
                <a:solidFill>
                  <a:srgbClr val="800000"/>
                </a:solidFill>
                <a:latin typeface="+mn-lt"/>
                <a:ea typeface="楷体"/>
                <a:cs typeface="楷体"/>
              </a:rPr>
              <a:t>在页面某些输入域中使用跨站脚本（写入一段 </a:t>
            </a:r>
            <a:r>
              <a:rPr lang="en-US" altLang="zh-CN" sz="2400" i="0" dirty="0" err="1">
                <a:solidFill>
                  <a:srgbClr val="800000"/>
                </a:solidFill>
                <a:latin typeface="+mn-lt"/>
                <a:ea typeface="楷体"/>
                <a:cs typeface="楷体"/>
              </a:rPr>
              <a:t>javascript</a:t>
            </a:r>
            <a:r>
              <a:rPr lang="zh-CN" altLang="en-US" sz="2400" i="0" dirty="0">
                <a:solidFill>
                  <a:srgbClr val="800000"/>
                </a:solidFill>
                <a:latin typeface="+mn-lt"/>
                <a:ea typeface="楷体"/>
                <a:cs typeface="楷体"/>
              </a:rPr>
              <a:t> ）来发送恶意代码给没有发觉的用户，让浏览器执行</a:t>
            </a:r>
            <a:r>
              <a:rPr lang="en-US" altLang="zh-CN" sz="2400" i="0" dirty="0" err="1">
                <a:solidFill>
                  <a:srgbClr val="800000"/>
                </a:solidFill>
                <a:latin typeface="+mn-lt"/>
                <a:ea typeface="楷体"/>
                <a:cs typeface="楷体"/>
              </a:rPr>
              <a:t>document.write</a:t>
            </a:r>
            <a:r>
              <a:rPr lang="zh-CN" altLang="en-US" sz="2400" i="0" dirty="0">
                <a:solidFill>
                  <a:srgbClr val="800000"/>
                </a:solidFill>
                <a:latin typeface="+mn-lt"/>
                <a:ea typeface="楷体"/>
                <a:cs typeface="楷体"/>
              </a:rPr>
              <a:t>等危险指令 ，窃取用户的资料或信息。</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138" name="Rectangle 2"/>
          <p:cNvSpPr>
            <a:spLocks noGrp="1" noChangeArrowheads="1"/>
          </p:cNvSpPr>
          <p:nvPr>
            <p:ph type="title"/>
          </p:nvPr>
        </p:nvSpPr>
        <p:spPr>
          <a:xfrm>
            <a:off x="1187450" y="366713"/>
            <a:ext cx="6384925" cy="561975"/>
          </a:xfrm>
        </p:spPr>
        <p:txBody>
          <a:bodyPr/>
          <a:lstStyle/>
          <a:p>
            <a:pPr algn="ctr" eaLnBrk="1" hangingPunct="1">
              <a:defRPr/>
            </a:pPr>
            <a:r>
              <a:rPr kumimoji="1" lang="zh-CN" altLang="en-US" sz="3600" b="1" dirty="0">
                <a:solidFill>
                  <a:srgbClr val="FFFF00"/>
                </a:solidFill>
                <a:latin typeface="+mn-lt"/>
                <a:ea typeface="+mn-ea"/>
              </a:rPr>
              <a:t>输入域验证</a:t>
            </a:r>
          </a:p>
        </p:txBody>
      </p:sp>
      <p:sp>
        <p:nvSpPr>
          <p:cNvPr id="2139139" name="Rectangle 3"/>
          <p:cNvSpPr>
            <a:spLocks noGrp="1" noChangeArrowheads="1"/>
          </p:cNvSpPr>
          <p:nvPr>
            <p:ph type="body" idx="1"/>
          </p:nvPr>
        </p:nvSpPr>
        <p:spPr>
          <a:xfrm>
            <a:off x="179513" y="2349500"/>
            <a:ext cx="8750176" cy="2339975"/>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en-US" altLang="zh-CN" sz="2400" kern="1200" dirty="0">
                <a:ea typeface="宋体" pitchFamily="2" charset="-122"/>
                <a:cs typeface="+mn-cs"/>
              </a:rPr>
              <a:t>HTML</a:t>
            </a:r>
            <a:r>
              <a:rPr lang="zh-CN" altLang="en-US" sz="2400" kern="1200" dirty="0">
                <a:ea typeface="宋体" pitchFamily="2" charset="-122"/>
                <a:cs typeface="+mn-cs"/>
              </a:rPr>
              <a:t>标签：</a:t>
            </a:r>
            <a:r>
              <a:rPr lang="en-US" altLang="zh-CN" sz="2400" kern="1200" dirty="0">
                <a:ea typeface="宋体" pitchFamily="2" charset="-122"/>
                <a:cs typeface="+mn-cs"/>
              </a:rPr>
              <a:t>&lt;…&gt;…&lt;/…&gt; </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转义字符：</a:t>
            </a:r>
            <a:r>
              <a:rPr lang="en-US" altLang="zh-CN" sz="2400" kern="1200" dirty="0">
                <a:ea typeface="宋体" pitchFamily="2" charset="-122"/>
                <a:cs typeface="+mn-cs"/>
              </a:rPr>
              <a:t>&amp;amp(&amp;)</a:t>
            </a:r>
            <a:r>
              <a:rPr lang="zh-CN" altLang="en-US" sz="2400" kern="1200" dirty="0">
                <a:ea typeface="宋体" pitchFamily="2" charset="-122"/>
                <a:cs typeface="+mn-cs"/>
              </a:rPr>
              <a:t>；</a:t>
            </a:r>
            <a:r>
              <a:rPr lang="en-US" altLang="zh-CN" sz="2400" kern="1200" dirty="0">
                <a:ea typeface="宋体" pitchFamily="2" charset="-122"/>
                <a:cs typeface="+mn-cs"/>
              </a:rPr>
              <a:t>&amp;</a:t>
            </a:r>
            <a:r>
              <a:rPr lang="en-US" altLang="zh-CN" sz="2400" kern="1200" dirty="0" err="1">
                <a:ea typeface="宋体" pitchFamily="2" charset="-122"/>
                <a:cs typeface="+mn-cs"/>
              </a:rPr>
              <a:t>lt</a:t>
            </a:r>
            <a:r>
              <a:rPr lang="en-US" altLang="zh-CN" sz="2400" kern="1200" dirty="0">
                <a:ea typeface="宋体" pitchFamily="2" charset="-122"/>
                <a:cs typeface="+mn-cs"/>
              </a:rPr>
              <a:t>(&lt;)</a:t>
            </a:r>
            <a:r>
              <a:rPr lang="zh-CN" altLang="en-US" sz="2400" kern="1200" dirty="0">
                <a:ea typeface="宋体" pitchFamily="2" charset="-122"/>
                <a:cs typeface="+mn-cs"/>
              </a:rPr>
              <a:t>；</a:t>
            </a:r>
            <a:r>
              <a:rPr lang="en-US" altLang="zh-CN" sz="2400" kern="1200" dirty="0">
                <a:ea typeface="宋体" pitchFamily="2" charset="-122"/>
                <a:cs typeface="+mn-cs"/>
              </a:rPr>
              <a:t>&amp;</a:t>
            </a:r>
            <a:r>
              <a:rPr lang="en-US" altLang="zh-CN" sz="2400" kern="1200" dirty="0" err="1">
                <a:ea typeface="宋体" pitchFamily="2" charset="-122"/>
                <a:cs typeface="+mn-cs"/>
              </a:rPr>
              <a:t>gt</a:t>
            </a:r>
            <a:r>
              <a:rPr lang="en-US" altLang="zh-CN" sz="2400" kern="1200" dirty="0">
                <a:ea typeface="宋体" pitchFamily="2" charset="-122"/>
                <a:cs typeface="+mn-cs"/>
              </a:rPr>
              <a:t>(&gt;)</a:t>
            </a:r>
            <a:r>
              <a:rPr lang="zh-CN" altLang="en-US" sz="2400" kern="1200" dirty="0">
                <a:ea typeface="宋体" pitchFamily="2" charset="-122"/>
                <a:cs typeface="+mn-cs"/>
              </a:rPr>
              <a:t>；</a:t>
            </a:r>
            <a:r>
              <a:rPr lang="en-US" altLang="zh-CN" sz="2400" kern="1200" dirty="0">
                <a:ea typeface="宋体" pitchFamily="2" charset="-122"/>
                <a:cs typeface="+mn-cs"/>
              </a:rPr>
              <a:t>&amp;</a:t>
            </a:r>
            <a:r>
              <a:rPr lang="en-US" altLang="zh-CN" sz="2400" kern="1200" dirty="0" err="1">
                <a:ea typeface="宋体" pitchFamily="2" charset="-122"/>
                <a:cs typeface="+mn-cs"/>
              </a:rPr>
              <a:t>nbsp</a:t>
            </a:r>
            <a:r>
              <a:rPr lang="en-US" altLang="zh-CN" sz="2400" kern="1200" dirty="0">
                <a:ea typeface="宋体" pitchFamily="2" charset="-122"/>
                <a:cs typeface="+mn-cs"/>
              </a:rPr>
              <a:t>(</a:t>
            </a:r>
            <a:r>
              <a:rPr lang="zh-CN" altLang="en-US" sz="2400" kern="1200" dirty="0">
                <a:ea typeface="宋体" pitchFamily="2" charset="-122"/>
                <a:cs typeface="+mn-cs"/>
              </a:rPr>
              <a:t>空格</a:t>
            </a:r>
            <a:r>
              <a:rPr lang="en-US" altLang="zh-CN" sz="2400" kern="1200" dirty="0">
                <a:ea typeface="宋体" pitchFamily="2" charset="-122"/>
                <a:cs typeface="+mn-cs"/>
              </a:rPr>
              <a:t>) </a:t>
            </a:r>
            <a:r>
              <a:rPr lang="zh-CN" altLang="en-US" sz="2400" kern="1200" dirty="0">
                <a:ea typeface="宋体" pitchFamily="2" charset="-122"/>
                <a:cs typeface="+mn-cs"/>
              </a:rPr>
              <a:t>；</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脚本语言，如</a:t>
            </a:r>
            <a:r>
              <a:rPr lang="en-US" altLang="zh-CN" sz="2400" kern="1200" dirty="0">
                <a:ea typeface="宋体" pitchFamily="2" charset="-122"/>
                <a:cs typeface="+mn-cs"/>
              </a:rPr>
              <a:t>JavaScript  </a:t>
            </a:r>
            <a:r>
              <a:rPr lang="fr-FR" altLang="zh-CN" sz="2400" kern="1200" dirty="0">
                <a:ea typeface="宋体" pitchFamily="2" charset="-122"/>
                <a:cs typeface="+mn-cs"/>
              </a:rPr>
              <a:t>&lt;script language=‘javascript’&gt;……</a:t>
            </a:r>
            <a:r>
              <a:rPr lang="en-US" altLang="zh-CN" sz="2400" kern="1200" dirty="0">
                <a:ea typeface="宋体" pitchFamily="2" charset="-122"/>
                <a:cs typeface="+mn-cs"/>
              </a:rPr>
              <a:t>&lt;/script&gt;</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特殊字符：‘  ’ </a:t>
            </a:r>
            <a:r>
              <a:rPr lang="en-US" altLang="zh-CN" sz="2400" kern="1200" dirty="0">
                <a:ea typeface="宋体" pitchFamily="2" charset="-122"/>
                <a:cs typeface="+mn-cs"/>
              </a:rPr>
              <a:t>&lt;  &gt;  /</a:t>
            </a:r>
            <a:endParaRPr lang="zh-CN" altLang="en-US" sz="2400" kern="1200" dirty="0">
              <a:ea typeface="宋体" pitchFamily="2" charset="-122"/>
              <a:cs typeface="+mn-cs"/>
            </a:endParaRPr>
          </a:p>
        </p:txBody>
      </p:sp>
      <p:sp>
        <p:nvSpPr>
          <p:cNvPr id="227331" name="Rectangle 5"/>
          <p:cNvSpPr>
            <a:spLocks noChangeArrowheads="1"/>
          </p:cNvSpPr>
          <p:nvPr/>
        </p:nvSpPr>
        <p:spPr bwMode="auto">
          <a:xfrm>
            <a:off x="863600" y="1773238"/>
            <a:ext cx="935038" cy="427037"/>
          </a:xfrm>
          <a:prstGeom prst="rect">
            <a:avLst/>
          </a:prstGeom>
          <a:noFill/>
          <a:ln w="9525" algn="ctr">
            <a:noFill/>
            <a:miter lim="800000"/>
            <a:headEnd/>
            <a:tailEnd/>
          </a:ln>
        </p:spPr>
        <p:txBody>
          <a:bodyPr lIns="0" tIns="0" rIns="0" bIns="0">
            <a:spAutoFit/>
          </a:bodyPr>
          <a:lstStyle/>
          <a:p>
            <a:r>
              <a:rPr lang="zh-CN" altLang="en-US" sz="2800" b="1" dirty="0">
                <a:solidFill>
                  <a:schemeClr val="hlink"/>
                </a:solidFill>
              </a:rPr>
              <a:t>防止：</a:t>
            </a:r>
          </a:p>
        </p:txBody>
      </p:sp>
      <p:sp>
        <p:nvSpPr>
          <p:cNvPr id="227332" name="Rectangle 6"/>
          <p:cNvSpPr>
            <a:spLocks noChangeArrowheads="1"/>
          </p:cNvSpPr>
          <p:nvPr/>
        </p:nvSpPr>
        <p:spPr bwMode="auto">
          <a:xfrm>
            <a:off x="1295400" y="5121275"/>
            <a:ext cx="4706938" cy="427038"/>
          </a:xfrm>
          <a:prstGeom prst="rect">
            <a:avLst/>
          </a:prstGeom>
          <a:noFill/>
          <a:ln w="9525" algn="ctr">
            <a:noFill/>
            <a:miter lim="800000"/>
            <a:headEnd/>
            <a:tailEnd/>
          </a:ln>
        </p:spPr>
        <p:txBody>
          <a:bodyPr wrap="none" lIns="0" tIns="0" rIns="0" bIns="0" anchor="ctr">
            <a:spAutoFit/>
          </a:bodyPr>
          <a:lstStyle/>
          <a:p>
            <a:r>
              <a:rPr lang="zh-CN" altLang="en-US" sz="2800" b="1">
                <a:solidFill>
                  <a:srgbClr val="CA351C"/>
                </a:solidFill>
              </a:rPr>
              <a:t>最好进行更严格的保护和验证</a:t>
            </a:r>
            <a:r>
              <a:rPr lang="zh-CN" altLang="en-US"/>
              <a:t>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SQL</a:t>
            </a:r>
            <a:r>
              <a:rPr lang="zh-CN" altLang="en-US" dirty="0"/>
              <a:t>注入</a:t>
            </a:r>
          </a:p>
        </p:txBody>
      </p:sp>
      <p:sp>
        <p:nvSpPr>
          <p:cNvPr id="4" name="内容占位符 3"/>
          <p:cNvSpPr>
            <a:spLocks noGrp="1"/>
          </p:cNvSpPr>
          <p:nvPr>
            <p:ph idx="1"/>
          </p:nvPr>
        </p:nvSpPr>
        <p:spPr>
          <a:xfrm>
            <a:off x="468313" y="1553798"/>
            <a:ext cx="8137847" cy="2143125"/>
          </a:xfrm>
        </p:spPr>
        <p:txBody>
          <a:bodyPr/>
          <a:lstStyle/>
          <a:p>
            <a:r>
              <a:rPr lang="zh-CN" altLang="en-US" dirty="0"/>
              <a:t>从客户端提交特殊的代码，从而收集程序及服务器的信息，从而获取必要的数据库信息</a:t>
            </a:r>
            <a:endParaRPr lang="en-US" altLang="zh-CN" dirty="0"/>
          </a:p>
          <a:p>
            <a:r>
              <a:rPr lang="zh-CN" altLang="en-US" dirty="0"/>
              <a:t>基于这些信息，注入某些参数，绕过程序的保护，针对数据库进行攻击</a:t>
            </a:r>
            <a:endParaRPr lang="en-US" altLang="zh-CN" dirty="0"/>
          </a:p>
          <a:p>
            <a:r>
              <a:rPr lang="zh-CN" altLang="en-US" dirty="0"/>
              <a:t>如在原有</a:t>
            </a:r>
            <a:r>
              <a:rPr lang="en-US" altLang="zh-CN" dirty="0"/>
              <a:t>URL</a:t>
            </a:r>
            <a:r>
              <a:rPr lang="zh-CN" altLang="en-US" dirty="0"/>
              <a:t>地址后面加一个恒成立的条件，则可以绕过系统的保护，对数据库进行操作</a:t>
            </a:r>
            <a:endParaRPr lang="en-US" altLang="zh-CN" dirty="0"/>
          </a:p>
          <a:p>
            <a:endParaRPr lang="zh-CN" altLang="en-US" dirty="0"/>
          </a:p>
        </p:txBody>
      </p:sp>
      <p:sp>
        <p:nvSpPr>
          <p:cNvPr id="2" name="灯片编号占位符 1"/>
          <p:cNvSpPr>
            <a:spLocks noGrp="1"/>
          </p:cNvSpPr>
          <p:nvPr>
            <p:ph type="sldNum" sz="quarter" idx="10"/>
          </p:nvPr>
        </p:nvSpPr>
        <p:spPr/>
        <p:txBody>
          <a:bodyPr/>
          <a:lstStyle/>
          <a:p>
            <a:pPr>
              <a:defRPr/>
            </a:pPr>
            <a:fld id="{4BBBAEE4-743F-402F-8717-7E8DCA10B0E9}" type="slidenum">
              <a:rPr lang="en-US" altLang="zh-CN" smtClean="0"/>
              <a:pPr>
                <a:defRPr/>
              </a:pPr>
              <a:t>85</a:t>
            </a:fld>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Rectangle 2"/>
          <p:cNvSpPr>
            <a:spLocks noGrp="1" noChangeArrowheads="1"/>
          </p:cNvSpPr>
          <p:nvPr>
            <p:ph type="title"/>
          </p:nvPr>
        </p:nvSpPr>
        <p:spPr>
          <a:xfrm>
            <a:off x="1258888" y="366713"/>
            <a:ext cx="6313487" cy="561975"/>
          </a:xfrm>
        </p:spPr>
        <p:txBody>
          <a:bodyPr/>
          <a:lstStyle/>
          <a:p>
            <a:pPr algn="ctr" eaLnBrk="1" hangingPunct="1">
              <a:defRPr/>
            </a:pPr>
            <a:r>
              <a:rPr kumimoji="1" lang="en-US" altLang="zh-CN" sz="3600" b="1" dirty="0">
                <a:solidFill>
                  <a:srgbClr val="FFFF00"/>
                </a:solidFill>
                <a:latin typeface="+mn-lt"/>
                <a:ea typeface="+mn-ea"/>
              </a:rPr>
              <a:t>SQL</a:t>
            </a:r>
            <a:r>
              <a:rPr kumimoji="1" lang="zh-CN" altLang="en-US" sz="3600" b="1" dirty="0">
                <a:solidFill>
                  <a:srgbClr val="FFFF00"/>
                </a:solidFill>
                <a:latin typeface="+mn-lt"/>
                <a:ea typeface="+mn-ea"/>
              </a:rPr>
              <a:t>注入式攻击 </a:t>
            </a:r>
          </a:p>
        </p:txBody>
      </p:sp>
      <p:sp>
        <p:nvSpPr>
          <p:cNvPr id="225282" name="Rectangle 3"/>
          <p:cNvSpPr>
            <a:spLocks noGrp="1" noChangeArrowheads="1"/>
          </p:cNvSpPr>
          <p:nvPr>
            <p:ph type="body" idx="1"/>
          </p:nvPr>
        </p:nvSpPr>
        <p:spPr>
          <a:xfrm>
            <a:off x="503238" y="1700213"/>
            <a:ext cx="8191500" cy="1008062"/>
          </a:xfrm>
        </p:spPr>
        <p:txBody>
          <a:bodyPr/>
          <a:lstStyle/>
          <a:p>
            <a:pPr marL="185738" indent="0" eaLnBrk="1" hangingPunct="1">
              <a:lnSpc>
                <a:spcPct val="130000"/>
              </a:lnSpc>
              <a:buFontTx/>
              <a:buNone/>
            </a:pPr>
            <a:r>
              <a:rPr lang="zh-CN" altLang="en-US">
                <a:solidFill>
                  <a:srgbClr val="800000"/>
                </a:solidFill>
                <a:ea typeface="宋体" charset="-122"/>
              </a:rPr>
              <a:t>根据</a:t>
            </a:r>
            <a:r>
              <a:rPr lang="en-US" altLang="zh-CN">
                <a:solidFill>
                  <a:srgbClr val="800000"/>
                </a:solidFill>
                <a:ea typeface="宋体" charset="-122"/>
              </a:rPr>
              <a:t>SQL</a:t>
            </a:r>
            <a:r>
              <a:rPr lang="zh-CN" altLang="en-US">
                <a:solidFill>
                  <a:srgbClr val="800000"/>
                </a:solidFill>
                <a:ea typeface="宋体" charset="-122"/>
              </a:rPr>
              <a:t>语句的编写规则，附加一个永远为“真”的条件，使系统中某个认证条件总是成立，从而欺骗系统、躲过认证，进而侵入系统 </a:t>
            </a:r>
          </a:p>
        </p:txBody>
      </p:sp>
      <p:sp>
        <p:nvSpPr>
          <p:cNvPr id="225283" name="Rectangle 5"/>
          <p:cNvSpPr>
            <a:spLocks noChangeArrowheads="1"/>
          </p:cNvSpPr>
          <p:nvPr/>
        </p:nvSpPr>
        <p:spPr bwMode="auto">
          <a:xfrm>
            <a:off x="2124075" y="2814638"/>
            <a:ext cx="4589463" cy="0"/>
          </a:xfrm>
          <a:prstGeom prst="rect">
            <a:avLst/>
          </a:prstGeom>
          <a:solidFill>
            <a:srgbClr val="F3F3F3"/>
          </a:solidFill>
          <a:ln w="9525" algn="ctr">
            <a:noFill/>
            <a:miter lim="800000"/>
            <a:headEnd/>
            <a:tailEnd/>
          </a:ln>
        </p:spPr>
        <p:txBody>
          <a:bodyPr wrap="none" lIns="0" tIns="0" rIns="0" bIns="0" anchor="ctr">
            <a:spAutoFit/>
          </a:bodyPr>
          <a:lstStyle/>
          <a:p>
            <a:endParaRPr lang="zh-CN" altLang="en-US"/>
          </a:p>
        </p:txBody>
      </p:sp>
      <p:graphicFrame>
        <p:nvGraphicFramePr>
          <p:cNvPr id="2141199" name="Group 15"/>
          <p:cNvGraphicFramePr>
            <a:graphicFrameLocks noGrp="1"/>
          </p:cNvGraphicFramePr>
          <p:nvPr/>
        </p:nvGraphicFramePr>
        <p:xfrm>
          <a:off x="719138" y="2924175"/>
          <a:ext cx="7813675" cy="3491732"/>
        </p:xfrm>
        <a:graphic>
          <a:graphicData uri="http://schemas.openxmlformats.org/drawingml/2006/table">
            <a:tbl>
              <a:tblPr/>
              <a:tblGrid>
                <a:gridCol w="7813675">
                  <a:extLst>
                    <a:ext uri="{9D8B030D-6E8A-4147-A177-3AD203B41FA5}">
                      <a16:colId xmlns:a16="http://schemas.microsoft.com/office/drawing/2014/main" val="20000"/>
                    </a:ext>
                  </a:extLst>
                </a:gridCol>
              </a:tblGrid>
              <a:tr h="3491732">
                <a:tc>
                  <a:txBody>
                    <a:bodyPr/>
                    <a:lstStyle/>
                    <a:p>
                      <a:pPr marL="0" marR="0" lvl="0" indent="28575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charset="0"/>
                          <a:ea typeface="宋体" charset="-122"/>
                          <a:cs typeface="Arial" charset="0"/>
                        </a:rPr>
                        <a:t>Username=</a:t>
                      </a:r>
                      <a:r>
                        <a:rPr kumimoji="0" lang="en-US" altLang="zh-CN" sz="2000" b="0" i="0" u="none" strike="noStrike" cap="none" normalizeH="0" baseline="0" dirty="0" err="1">
                          <a:ln>
                            <a:noFill/>
                          </a:ln>
                          <a:solidFill>
                            <a:srgbClr val="000000"/>
                          </a:solidFill>
                          <a:effectLst/>
                          <a:latin typeface="Arial" charset="0"/>
                          <a:ea typeface="宋体" charset="-122"/>
                          <a:cs typeface="Arial" charset="0"/>
                        </a:rPr>
                        <a:t>Request.from</a:t>
                      </a:r>
                      <a:r>
                        <a:rPr kumimoji="0" lang="en-US" altLang="zh-CN" sz="2000" b="0" i="0" u="none" strike="noStrike" cap="none" normalizeH="0" baseline="0" dirty="0">
                          <a:ln>
                            <a:noFill/>
                          </a:ln>
                          <a:solidFill>
                            <a:srgbClr val="000000"/>
                          </a:solidFill>
                          <a:effectLst/>
                          <a:latin typeface="Arial" charset="0"/>
                          <a:ea typeface="宋体" charset="-122"/>
                          <a:cs typeface="Arial" charset="0"/>
                        </a:rPr>
                        <a:t>(“username”)</a:t>
                      </a:r>
                      <a:endParaRPr kumimoji="0" lang="en-US" altLang="zh-CN" sz="20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charset="0"/>
                          <a:ea typeface="宋体" charset="-122"/>
                          <a:cs typeface="Arial" charset="0"/>
                        </a:rPr>
                        <a:t>Password=</a:t>
                      </a:r>
                      <a:r>
                        <a:rPr kumimoji="0" lang="en-US" altLang="zh-CN" sz="2000" b="0" i="0" u="none" strike="noStrike" cap="none" normalizeH="0" baseline="0" dirty="0" err="1">
                          <a:ln>
                            <a:noFill/>
                          </a:ln>
                          <a:solidFill>
                            <a:srgbClr val="000000"/>
                          </a:solidFill>
                          <a:effectLst/>
                          <a:latin typeface="Arial" charset="0"/>
                          <a:ea typeface="宋体" charset="-122"/>
                          <a:cs typeface="Arial" charset="0"/>
                        </a:rPr>
                        <a:t>Request.from</a:t>
                      </a:r>
                      <a:r>
                        <a:rPr kumimoji="0" lang="en-US" altLang="zh-CN" sz="2000" b="0" i="0" u="none" strike="noStrike" cap="none" normalizeH="0" baseline="0" dirty="0">
                          <a:ln>
                            <a:noFill/>
                          </a:ln>
                          <a:solidFill>
                            <a:srgbClr val="000000"/>
                          </a:solidFill>
                          <a:effectLst/>
                          <a:latin typeface="Arial" charset="0"/>
                          <a:ea typeface="宋体" charset="-122"/>
                          <a:cs typeface="Arial" charset="0"/>
                        </a:rPr>
                        <a:t>(“password”)</a:t>
                      </a:r>
                      <a:endParaRPr kumimoji="0" lang="en-US" altLang="zh-CN" sz="20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a:ln>
                            <a:noFill/>
                          </a:ln>
                          <a:solidFill>
                            <a:srgbClr val="000000"/>
                          </a:solidFill>
                          <a:effectLst/>
                          <a:latin typeface="Arial" charset="0"/>
                          <a:ea typeface="宋体" charset="-122"/>
                        </a:rPr>
                        <a:t>xSql</a:t>
                      </a:r>
                      <a:r>
                        <a:rPr kumimoji="0" lang="en-US" altLang="zh-CN" sz="2000" b="0" i="0" u="none" strike="noStrike" cap="none" normalizeH="0" baseline="0" dirty="0">
                          <a:ln>
                            <a:noFill/>
                          </a:ln>
                          <a:solidFill>
                            <a:srgbClr val="000000"/>
                          </a:solidFill>
                          <a:effectLst/>
                          <a:latin typeface="Arial" charset="0"/>
                          <a:ea typeface="宋体" charset="-122"/>
                        </a:rPr>
                        <a:t>=”select * from admin where username=’”&amp;</a:t>
                      </a:r>
                      <a:r>
                        <a:rPr kumimoji="0" lang="en-US" altLang="zh-CN" sz="2000" b="0" i="0" u="none" strike="noStrike" cap="none" normalizeH="0" baseline="0" dirty="0" err="1">
                          <a:ln>
                            <a:noFill/>
                          </a:ln>
                          <a:solidFill>
                            <a:srgbClr val="000000"/>
                          </a:solidFill>
                          <a:effectLst/>
                          <a:latin typeface="Arial" charset="0"/>
                          <a:ea typeface="宋体" charset="-122"/>
                        </a:rPr>
                        <a:t>usename</a:t>
                      </a:r>
                      <a:r>
                        <a:rPr kumimoji="0" lang="en-US" altLang="zh-CN" sz="2000" b="0" i="0" u="none" strike="noStrike" cap="none" normalizeH="0" baseline="0" dirty="0">
                          <a:ln>
                            <a:noFill/>
                          </a:ln>
                          <a:solidFill>
                            <a:srgbClr val="000000"/>
                          </a:solidFill>
                          <a:effectLst/>
                          <a:latin typeface="Arial" charset="0"/>
                          <a:ea typeface="宋体" charset="-122"/>
                        </a:rPr>
                        <a:t>&amp;” ’ and password=’”&amp;password &amp;” ’”</a:t>
                      </a:r>
                      <a:endParaRPr kumimoji="0" lang="en-US" altLang="zh-CN" sz="20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a:ln>
                            <a:noFill/>
                          </a:ln>
                          <a:solidFill>
                            <a:srgbClr val="000000"/>
                          </a:solidFill>
                          <a:effectLst/>
                          <a:latin typeface="Arial" charset="0"/>
                          <a:ea typeface="宋体" charset="-122"/>
                        </a:rPr>
                        <a:t>Rs.open</a:t>
                      </a:r>
                      <a:r>
                        <a:rPr kumimoji="0" lang="en-US" altLang="zh-CN" sz="2000" b="0" i="0" u="none" strike="noStrike" cap="none" normalizeH="0" baseline="0" dirty="0">
                          <a:ln>
                            <a:noFill/>
                          </a:ln>
                          <a:solidFill>
                            <a:srgbClr val="000000"/>
                          </a:solidFill>
                          <a:effectLst/>
                          <a:latin typeface="Arial" charset="0"/>
                          <a:ea typeface="宋体" charset="-122"/>
                        </a:rPr>
                        <a:t> xSql.com.0.3</a:t>
                      </a:r>
                      <a:endParaRPr kumimoji="0" lang="en-US" altLang="zh-CN" sz="20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charset="0"/>
                          <a:ea typeface="宋体" charset="-122"/>
                        </a:rPr>
                        <a:t>If not </a:t>
                      </a:r>
                      <a:r>
                        <a:rPr kumimoji="0" lang="en-US" altLang="zh-CN" sz="2000" b="0" i="0" u="none" strike="noStrike" cap="none" normalizeH="0" baseline="0" dirty="0" err="1">
                          <a:ln>
                            <a:noFill/>
                          </a:ln>
                          <a:solidFill>
                            <a:srgbClr val="000000"/>
                          </a:solidFill>
                          <a:effectLst/>
                          <a:latin typeface="Arial" charset="0"/>
                          <a:ea typeface="宋体" charset="-122"/>
                        </a:rPr>
                        <a:t>rs.eof</a:t>
                      </a:r>
                      <a:r>
                        <a:rPr kumimoji="0" lang="en-US" altLang="zh-CN" sz="2000" b="0" i="0" u="none" strike="noStrike" cap="none" normalizeH="0" baseline="0" dirty="0">
                          <a:ln>
                            <a:noFill/>
                          </a:ln>
                          <a:solidFill>
                            <a:srgbClr val="000000"/>
                          </a:solidFill>
                          <a:effectLst/>
                          <a:latin typeface="Arial" charset="0"/>
                          <a:ea typeface="宋体" charset="-122"/>
                        </a:rPr>
                        <a:t> then</a:t>
                      </a:r>
                      <a:endParaRPr kumimoji="0" lang="en-US" altLang="zh-CN" sz="20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charset="0"/>
                          <a:ea typeface="宋体" charset="-122"/>
                        </a:rPr>
                        <a:t>Session(“login”)=true</a:t>
                      </a:r>
                      <a:endParaRPr kumimoji="0" lang="en-US" altLang="zh-CN" sz="20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a:ln>
                            <a:noFill/>
                          </a:ln>
                          <a:solidFill>
                            <a:srgbClr val="000000"/>
                          </a:solidFill>
                          <a:effectLst/>
                          <a:latin typeface="Arial" charset="0"/>
                          <a:ea typeface="宋体" charset="-122"/>
                        </a:rPr>
                        <a:t>Response.redirect</a:t>
                      </a:r>
                      <a:r>
                        <a:rPr kumimoji="0" lang="en-US" altLang="zh-CN" sz="2000" b="0" i="0" u="none" strike="noStrike" cap="none" normalizeH="0" baseline="0" dirty="0">
                          <a:ln>
                            <a:noFill/>
                          </a:ln>
                          <a:solidFill>
                            <a:srgbClr val="000000"/>
                          </a:solidFill>
                          <a:effectLst/>
                          <a:latin typeface="Arial" charset="0"/>
                          <a:ea typeface="宋体" charset="-122"/>
                        </a:rPr>
                        <a:t>(“</a:t>
                      </a:r>
                      <a:r>
                        <a:rPr kumimoji="0" lang="en-US" altLang="zh-CN" sz="2000" b="0" i="0" u="none" strike="noStrike" cap="none" normalizeH="0" baseline="0" dirty="0" err="1">
                          <a:ln>
                            <a:noFill/>
                          </a:ln>
                          <a:solidFill>
                            <a:srgbClr val="000000"/>
                          </a:solidFill>
                          <a:effectLst/>
                          <a:latin typeface="Arial" charset="0"/>
                          <a:ea typeface="宋体" charset="-122"/>
                        </a:rPr>
                        <a:t>next.asp</a:t>
                      </a:r>
                      <a:r>
                        <a:rPr kumimoji="0" lang="en-US" altLang="zh-CN" sz="2000" b="0" i="0" u="none" strike="noStrike" cap="none" normalizeH="0" baseline="0" dirty="0">
                          <a:ln>
                            <a:noFill/>
                          </a:ln>
                          <a:solidFill>
                            <a:srgbClr val="000000"/>
                          </a:solidFill>
                          <a:effectLst/>
                          <a:latin typeface="Arial" charset="0"/>
                          <a:ea typeface="宋体" charset="-122"/>
                        </a:rPr>
                        <a:t>”)</a:t>
                      </a:r>
                      <a:endParaRPr kumimoji="0" lang="en-US" altLang="zh-CN" sz="20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28575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charset="0"/>
                          <a:ea typeface="宋体" charset="-122"/>
                        </a:rPr>
                        <a:t>End if</a:t>
                      </a:r>
                      <a:endParaRPr kumimoji="0" lang="en-US" altLang="zh-CN" sz="2000" b="0" i="0" u="none" strike="noStrike" cap="none" normalizeH="0" baseline="0" dirty="0">
                        <a:ln>
                          <a:noFill/>
                        </a:ln>
                        <a:solidFill>
                          <a:schemeClr val="tx1"/>
                        </a:solidFill>
                        <a:effectLst/>
                        <a:latin typeface="Times New Roman" pitchFamily="18" charset="0"/>
                        <a:ea typeface="宋体"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extLst>
                  <a:ext uri="{0D108BD9-81ED-4DB2-BD59-A6C34878D82A}">
                    <a16:rowId xmlns:a16="http://schemas.microsoft.com/office/drawing/2014/main" val="10000"/>
                  </a:ext>
                </a:extLst>
              </a:tr>
            </a:tbl>
          </a:graphicData>
        </a:graphic>
      </p:graphicFrame>
      <p:sp>
        <p:nvSpPr>
          <p:cNvPr id="225290" name="Rectangle 16"/>
          <p:cNvSpPr>
            <a:spLocks noChangeArrowheads="1"/>
          </p:cNvSpPr>
          <p:nvPr/>
        </p:nvSpPr>
        <p:spPr bwMode="auto">
          <a:xfrm>
            <a:off x="6732588" y="5516563"/>
            <a:ext cx="1047750" cy="274637"/>
          </a:xfrm>
          <a:prstGeom prst="rect">
            <a:avLst/>
          </a:prstGeom>
          <a:noFill/>
          <a:ln w="9525" algn="ctr">
            <a:noFill/>
            <a:miter lim="800000"/>
            <a:headEnd/>
            <a:tailEnd/>
          </a:ln>
        </p:spPr>
        <p:txBody>
          <a:bodyPr wrap="none" lIns="0" tIns="0" rIns="0" bIns="0" anchor="ctr">
            <a:spAutoFit/>
          </a:bodyPr>
          <a:lstStyle/>
          <a:p>
            <a:r>
              <a:rPr lang="en-US" altLang="zh-CN">
                <a:solidFill>
                  <a:srgbClr val="FF0000"/>
                </a:solidFill>
              </a:rPr>
              <a:t>or ‘1’ = ‘1’ </a:t>
            </a:r>
          </a:p>
        </p:txBody>
      </p:sp>
      <p:sp>
        <p:nvSpPr>
          <p:cNvPr id="225291" name="Freeform 18"/>
          <p:cNvSpPr>
            <a:spLocks/>
          </p:cNvSpPr>
          <p:nvPr/>
        </p:nvSpPr>
        <p:spPr bwMode="auto">
          <a:xfrm>
            <a:off x="7200900" y="4113213"/>
            <a:ext cx="539750" cy="1368425"/>
          </a:xfrm>
          <a:custGeom>
            <a:avLst/>
            <a:gdLst>
              <a:gd name="T0" fmla="*/ 0 w 385"/>
              <a:gd name="T1" fmla="*/ 1368425 h 839"/>
              <a:gd name="T2" fmla="*/ 221508 w 385"/>
              <a:gd name="T3" fmla="*/ 887275 h 839"/>
              <a:gd name="T4" fmla="*/ 539750 w 385"/>
              <a:gd name="T5" fmla="*/ 0 h 839"/>
              <a:gd name="T6" fmla="*/ 0 60000 65536"/>
              <a:gd name="T7" fmla="*/ 0 60000 65536"/>
              <a:gd name="T8" fmla="*/ 0 60000 65536"/>
              <a:gd name="T9" fmla="*/ 0 w 385"/>
              <a:gd name="T10" fmla="*/ 0 h 839"/>
              <a:gd name="T11" fmla="*/ 385 w 385"/>
              <a:gd name="T12" fmla="*/ 839 h 839"/>
            </a:gdLst>
            <a:ahLst/>
            <a:cxnLst>
              <a:cxn ang="T6">
                <a:pos x="T0" y="T1"/>
              </a:cxn>
              <a:cxn ang="T7">
                <a:pos x="T2" y="T3"/>
              </a:cxn>
              <a:cxn ang="T8">
                <a:pos x="T4" y="T5"/>
              </a:cxn>
            </a:cxnLst>
            <a:rect l="T9" t="T10" r="T11" b="T12"/>
            <a:pathLst>
              <a:path w="385" h="839">
                <a:moveTo>
                  <a:pt x="0" y="839"/>
                </a:moveTo>
                <a:cubicBezTo>
                  <a:pt x="47" y="761"/>
                  <a:pt x="94" y="684"/>
                  <a:pt x="158" y="544"/>
                </a:cubicBezTo>
                <a:cubicBezTo>
                  <a:pt x="222" y="404"/>
                  <a:pt x="303" y="202"/>
                  <a:pt x="385" y="0"/>
                </a:cubicBezTo>
              </a:path>
            </a:pathLst>
          </a:custGeom>
          <a:noFill/>
          <a:ln w="19050">
            <a:solidFill>
              <a:srgbClr val="FF0000"/>
            </a:solidFill>
            <a:round/>
            <a:headEnd/>
            <a:tailEnd type="arrow" w="med" len="med"/>
          </a:ln>
        </p:spPr>
        <p:txBody>
          <a:bodyPr lIns="0" tIns="0" rIns="0" bIns="0" anchor="ctr">
            <a:spAutoFit/>
          </a:bodyPr>
          <a:lstStyle/>
          <a:p>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87</a:t>
            </a:fld>
            <a:endParaRPr lang="en-US" altLang="zh-CN"/>
          </a:p>
        </p:txBody>
      </p:sp>
      <p:pic>
        <p:nvPicPr>
          <p:cNvPr id="5" name="图片 4"/>
          <p:cNvPicPr>
            <a:picLocks noChangeAspect="1"/>
          </p:cNvPicPr>
          <p:nvPr/>
        </p:nvPicPr>
        <p:blipFill>
          <a:blip r:embed="rId2"/>
          <a:stretch>
            <a:fillRect/>
          </a:stretch>
        </p:blipFill>
        <p:spPr>
          <a:xfrm>
            <a:off x="107504" y="810710"/>
            <a:ext cx="4176464" cy="2277488"/>
          </a:xfrm>
          <a:prstGeom prst="rect">
            <a:avLst/>
          </a:prstGeom>
        </p:spPr>
      </p:pic>
      <p:pic>
        <p:nvPicPr>
          <p:cNvPr id="6" name="图片 5"/>
          <p:cNvPicPr>
            <a:picLocks noChangeAspect="1"/>
          </p:cNvPicPr>
          <p:nvPr/>
        </p:nvPicPr>
        <p:blipFill>
          <a:blip r:embed="rId3"/>
          <a:stretch>
            <a:fillRect/>
          </a:stretch>
        </p:blipFill>
        <p:spPr>
          <a:xfrm>
            <a:off x="4158861" y="2780928"/>
            <a:ext cx="4959260" cy="3097138"/>
          </a:xfrm>
          <a:prstGeom prst="rect">
            <a:avLst/>
          </a:prstGeom>
        </p:spPr>
      </p:pic>
      <p:sp>
        <p:nvSpPr>
          <p:cNvPr id="7" name="矩形 6"/>
          <p:cNvSpPr/>
          <p:nvPr/>
        </p:nvSpPr>
        <p:spPr>
          <a:xfrm>
            <a:off x="4572000" y="1391970"/>
            <a:ext cx="4572000" cy="646331"/>
          </a:xfrm>
          <a:prstGeom prst="rect">
            <a:avLst/>
          </a:prstGeom>
        </p:spPr>
        <p:txBody>
          <a:bodyPr>
            <a:spAutoFit/>
          </a:bodyPr>
          <a:lstStyle/>
          <a:p>
            <a:r>
              <a:rPr lang="en-US" altLang="zh-CN">
                <a:solidFill>
                  <a:srgbClr val="009900"/>
                </a:solidFill>
              </a:rPr>
              <a:t>SELECT first_name, last_name FROM users WHERE user_id = '$id';</a:t>
            </a:r>
            <a:endParaRPr lang="zh-CN" altLang="en-US" dirty="0"/>
          </a:p>
        </p:txBody>
      </p:sp>
      <p:sp>
        <p:nvSpPr>
          <p:cNvPr id="8" name="矩形 7"/>
          <p:cNvSpPr/>
          <p:nvPr/>
        </p:nvSpPr>
        <p:spPr>
          <a:xfrm>
            <a:off x="31597" y="4145618"/>
            <a:ext cx="4572000" cy="646331"/>
          </a:xfrm>
          <a:prstGeom prst="rect">
            <a:avLst/>
          </a:prstGeom>
        </p:spPr>
        <p:txBody>
          <a:bodyPr>
            <a:spAutoFit/>
          </a:bodyPr>
          <a:lstStyle/>
          <a:p>
            <a:r>
              <a:rPr lang="en-US" altLang="zh-CN" dirty="0">
                <a:solidFill>
                  <a:srgbClr val="009900"/>
                </a:solidFill>
              </a:rPr>
              <a:t>SELECT </a:t>
            </a:r>
            <a:r>
              <a:rPr lang="en-US" altLang="zh-CN" dirty="0" err="1">
                <a:solidFill>
                  <a:srgbClr val="009900"/>
                </a:solidFill>
              </a:rPr>
              <a:t>first_name</a:t>
            </a:r>
            <a:r>
              <a:rPr lang="en-US" altLang="zh-CN" dirty="0">
                <a:solidFill>
                  <a:srgbClr val="009900"/>
                </a:solidFill>
              </a:rPr>
              <a:t>, </a:t>
            </a:r>
            <a:r>
              <a:rPr lang="en-US" altLang="zh-CN" dirty="0" err="1">
                <a:solidFill>
                  <a:srgbClr val="009900"/>
                </a:solidFill>
              </a:rPr>
              <a:t>last_name</a:t>
            </a:r>
            <a:r>
              <a:rPr lang="en-US" altLang="zh-CN" dirty="0">
                <a:solidFill>
                  <a:srgbClr val="009900"/>
                </a:solidFill>
              </a:rPr>
              <a:t> FROM users WHERE </a:t>
            </a:r>
            <a:r>
              <a:rPr lang="en-US" altLang="zh-CN" dirty="0" err="1">
                <a:solidFill>
                  <a:srgbClr val="009900"/>
                </a:solidFill>
              </a:rPr>
              <a:t>user_id</a:t>
            </a:r>
            <a:r>
              <a:rPr lang="en-US" altLang="zh-CN" dirty="0">
                <a:solidFill>
                  <a:srgbClr val="009900"/>
                </a:solidFill>
              </a:rPr>
              <a:t> = '</a:t>
            </a:r>
            <a:r>
              <a:rPr lang="en-US" altLang="zh-CN" dirty="0">
                <a:solidFill>
                  <a:srgbClr val="FF0000"/>
                </a:solidFill>
              </a:rPr>
              <a:t>'or 1#</a:t>
            </a:r>
            <a:r>
              <a:rPr lang="en-US" altLang="zh-CN" dirty="0">
                <a:solidFill>
                  <a:srgbClr val="009900"/>
                </a:solidFill>
              </a:rPr>
              <a:t>'</a:t>
            </a:r>
            <a:endParaRPr lang="zh-CN" altLang="en-US" dirty="0"/>
          </a:p>
        </p:txBody>
      </p:sp>
      <p:cxnSp>
        <p:nvCxnSpPr>
          <p:cNvPr id="10" name="直接箭头连接符 9"/>
          <p:cNvCxnSpPr/>
          <p:nvPr/>
        </p:nvCxnSpPr>
        <p:spPr bwMode="auto">
          <a:xfrm flipH="1">
            <a:off x="4020344" y="2038301"/>
            <a:ext cx="1703784" cy="2385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直接箭头连接符 11"/>
          <p:cNvCxnSpPr/>
          <p:nvPr/>
        </p:nvCxnSpPr>
        <p:spPr bwMode="auto">
          <a:xfrm flipV="1">
            <a:off x="2843808" y="4005064"/>
            <a:ext cx="3794683" cy="9049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476706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超时限制</a:t>
            </a:r>
          </a:p>
        </p:txBody>
      </p:sp>
      <p:sp>
        <p:nvSpPr>
          <p:cNvPr id="3" name="内容占位符 2"/>
          <p:cNvSpPr>
            <a:spLocks noGrp="1"/>
          </p:cNvSpPr>
          <p:nvPr>
            <p:ph idx="1"/>
          </p:nvPr>
        </p:nvSpPr>
        <p:spPr/>
        <p:txBody>
          <a:bodyPr/>
          <a:lstStyle/>
          <a:p>
            <a:r>
              <a:rPr lang="zh-CN" altLang="en-US" dirty="0"/>
              <a:t>超时限制：当用户长时间不做操作时，需要重新登录</a:t>
            </a:r>
            <a:endParaRPr lang="en-US" altLang="zh-CN" dirty="0"/>
          </a:p>
          <a:p>
            <a:r>
              <a:rPr lang="zh-CN" altLang="en-US" dirty="0"/>
              <a:t>目录：防止</a:t>
            </a:r>
            <a:r>
              <a:rPr lang="en-US" altLang="zh-CN" dirty="0"/>
              <a:t>web</a:t>
            </a:r>
            <a:r>
              <a:rPr lang="zh-CN" altLang="en-US" dirty="0"/>
              <a:t>目录暴露出来</a:t>
            </a:r>
            <a:r>
              <a:rPr lang="en-US" altLang="zh-CN" dirty="0"/>
              <a:t>——</a:t>
            </a:r>
            <a:r>
              <a:rPr lang="zh-CN" altLang="en-US" dirty="0"/>
              <a:t>严格设定访问权限</a:t>
            </a:r>
            <a:endParaRPr lang="en-US" altLang="zh-CN" dirty="0"/>
          </a:p>
          <a:p>
            <a:r>
              <a:rPr lang="zh-CN" altLang="en-US" dirty="0"/>
              <a:t>操作留痕：日志文件</a:t>
            </a:r>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88</a:t>
            </a:fld>
            <a:endParaRPr lang="en-US"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a:t>
            </a:r>
            <a:r>
              <a:rPr lang="zh-CN" altLang="en-US" dirty="0"/>
              <a:t>安全性测试工具</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89</a:t>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92163" y="476250"/>
            <a:ext cx="5903912" cy="765175"/>
          </a:xfrm>
        </p:spPr>
        <p:txBody>
          <a:bodyPr/>
          <a:lstStyle/>
          <a:p>
            <a:pPr algn="ctr" eaLnBrk="1" hangingPunct="1">
              <a:defRPr/>
            </a:pPr>
            <a:r>
              <a:rPr lang="zh-CN" altLang="en-US" sz="3200" dirty="0">
                <a:solidFill>
                  <a:srgbClr val="FFFF00"/>
                </a:solidFill>
                <a:latin typeface="+mj-ea"/>
              </a:rPr>
              <a:t>回归测试 </a:t>
            </a:r>
            <a:endParaRPr lang="en-US" altLang="zh-CN" sz="3200" dirty="0">
              <a:solidFill>
                <a:srgbClr val="FFFF00"/>
              </a:solidFill>
              <a:latin typeface="+mj-ea"/>
            </a:endParaRPr>
          </a:p>
        </p:txBody>
      </p:sp>
      <p:sp>
        <p:nvSpPr>
          <p:cNvPr id="34818" name="Text Box 5"/>
          <p:cNvSpPr txBox="1">
            <a:spLocks noChangeArrowheads="1"/>
          </p:cNvSpPr>
          <p:nvPr/>
        </p:nvSpPr>
        <p:spPr bwMode="auto">
          <a:xfrm>
            <a:off x="863600" y="1773238"/>
            <a:ext cx="6337300" cy="549275"/>
          </a:xfrm>
          <a:prstGeom prst="rect">
            <a:avLst/>
          </a:prstGeom>
          <a:noFill/>
          <a:ln w="9525">
            <a:noFill/>
            <a:miter lim="800000"/>
            <a:headEnd/>
            <a:tailEnd/>
          </a:ln>
        </p:spPr>
        <p:txBody>
          <a:bodyPr lIns="0" tIns="0" rIns="0" bIns="0">
            <a:spAutoFit/>
          </a:bodyPr>
          <a:lstStyle/>
          <a:p>
            <a:endParaRPr lang="zh-CN" altLang="en-US"/>
          </a:p>
          <a:p>
            <a:endParaRPr lang="zh-CN" altLang="en-US"/>
          </a:p>
        </p:txBody>
      </p:sp>
      <p:sp>
        <p:nvSpPr>
          <p:cNvPr id="34819" name="椭圆 5"/>
          <p:cNvSpPr>
            <a:spLocks noChangeArrowheads="1"/>
          </p:cNvSpPr>
          <p:nvPr/>
        </p:nvSpPr>
        <p:spPr bwMode="auto">
          <a:xfrm>
            <a:off x="3887788" y="1989138"/>
            <a:ext cx="4321175" cy="4068762"/>
          </a:xfrm>
          <a:prstGeom prst="ellipse">
            <a:avLst/>
          </a:prstGeom>
          <a:solidFill>
            <a:schemeClr val="accent1">
              <a:alpha val="50195"/>
            </a:schemeClr>
          </a:solidFill>
          <a:ln w="9525" algn="ctr">
            <a:solidFill>
              <a:schemeClr val="tx1"/>
            </a:solidFill>
            <a:round/>
            <a:headEnd/>
            <a:tailEnd/>
          </a:ln>
        </p:spPr>
        <p:txBody>
          <a:bodyPr lIns="0" tIns="0" rIns="0" bIns="0" anchor="ctr"/>
          <a:lstStyle/>
          <a:p>
            <a:endParaRPr lang="zh-CN" altLang="en-US" i="0"/>
          </a:p>
        </p:txBody>
      </p:sp>
      <p:sp>
        <p:nvSpPr>
          <p:cNvPr id="34820" name="圆角矩形 6"/>
          <p:cNvSpPr>
            <a:spLocks noChangeArrowheads="1"/>
          </p:cNvSpPr>
          <p:nvPr/>
        </p:nvSpPr>
        <p:spPr bwMode="auto">
          <a:xfrm>
            <a:off x="5327650" y="3573463"/>
            <a:ext cx="1296988" cy="719137"/>
          </a:xfrm>
          <a:prstGeom prst="roundRect">
            <a:avLst>
              <a:gd name="adj" fmla="val 16667"/>
            </a:avLst>
          </a:prstGeom>
          <a:solidFill>
            <a:srgbClr val="FFFF00">
              <a:alpha val="50195"/>
            </a:srgbClr>
          </a:solidFill>
          <a:ln w="9525" algn="ctr">
            <a:solidFill>
              <a:srgbClr val="FFFF00"/>
            </a:solidFill>
            <a:round/>
            <a:headEnd/>
            <a:tailEnd/>
          </a:ln>
        </p:spPr>
        <p:txBody>
          <a:bodyPr lIns="0" tIns="0" rIns="0" bIns="0" anchor="ctr"/>
          <a:lstStyle/>
          <a:p>
            <a:pPr algn="ctr"/>
            <a:r>
              <a:rPr lang="zh-CN" altLang="en-US" sz="2400" i="0"/>
              <a:t>新增加的代码</a:t>
            </a:r>
          </a:p>
        </p:txBody>
      </p:sp>
      <p:sp>
        <p:nvSpPr>
          <p:cNvPr id="8" name="椭圆 7"/>
          <p:cNvSpPr/>
          <p:nvPr/>
        </p:nvSpPr>
        <p:spPr bwMode="auto">
          <a:xfrm>
            <a:off x="4787900" y="2492375"/>
            <a:ext cx="755650" cy="720725"/>
          </a:xfrm>
          <a:prstGeom prst="ellipse">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defRPr/>
            </a:pPr>
            <a:r>
              <a:rPr lang="zh-CN" altLang="en-US" i="0" dirty="0">
                <a:latin typeface="Arial" pitchFamily="34" charset="0"/>
                <a:ea typeface="宋体" pitchFamily="2" charset="-122"/>
              </a:rPr>
              <a:t>修改</a:t>
            </a:r>
          </a:p>
        </p:txBody>
      </p:sp>
      <p:sp>
        <p:nvSpPr>
          <p:cNvPr id="9" name="椭圆 8"/>
          <p:cNvSpPr/>
          <p:nvPr/>
        </p:nvSpPr>
        <p:spPr bwMode="auto">
          <a:xfrm>
            <a:off x="6119813" y="2492375"/>
            <a:ext cx="865187" cy="828675"/>
          </a:xfrm>
          <a:prstGeom prst="ellipse">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defRPr/>
            </a:pPr>
            <a:r>
              <a:rPr lang="zh-CN" altLang="en-US" sz="2400" i="0" dirty="0">
                <a:latin typeface="Arial" pitchFamily="34" charset="0"/>
                <a:ea typeface="宋体" pitchFamily="2" charset="-122"/>
              </a:rPr>
              <a:t>修改</a:t>
            </a:r>
          </a:p>
        </p:txBody>
      </p:sp>
      <p:sp>
        <p:nvSpPr>
          <p:cNvPr id="10" name="椭圆 9"/>
          <p:cNvSpPr/>
          <p:nvPr/>
        </p:nvSpPr>
        <p:spPr bwMode="auto">
          <a:xfrm>
            <a:off x="6264275" y="4400550"/>
            <a:ext cx="720725" cy="649288"/>
          </a:xfrm>
          <a:prstGeom prst="ellipse">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defRPr/>
            </a:pPr>
            <a:r>
              <a:rPr lang="zh-CN" altLang="en-US" i="0" dirty="0">
                <a:latin typeface="Arial" pitchFamily="34" charset="0"/>
                <a:ea typeface="宋体" pitchFamily="2" charset="-122"/>
              </a:rPr>
              <a:t>修改</a:t>
            </a:r>
          </a:p>
        </p:txBody>
      </p:sp>
      <p:sp>
        <p:nvSpPr>
          <p:cNvPr id="34824" name="任意多边形 11"/>
          <p:cNvSpPr>
            <a:spLocks noChangeArrowheads="1"/>
          </p:cNvSpPr>
          <p:nvPr/>
        </p:nvSpPr>
        <p:spPr bwMode="auto">
          <a:xfrm>
            <a:off x="7200900" y="4184650"/>
            <a:ext cx="754063" cy="800100"/>
          </a:xfrm>
          <a:custGeom>
            <a:avLst/>
            <a:gdLst>
              <a:gd name="T0" fmla="*/ 438372 w 755261"/>
              <a:gd name="T1" fmla="*/ 113787 h 800073"/>
              <a:gd name="T2" fmla="*/ 438372 w 755261"/>
              <a:gd name="T3" fmla="*/ 113787 h 800073"/>
              <a:gd name="T4" fmla="*/ 338518 w 755261"/>
              <a:gd name="T5" fmla="*/ 13771 h 800073"/>
              <a:gd name="T6" fmla="*/ 53221 w 755261"/>
              <a:gd name="T7" fmla="*/ 42347 h 800073"/>
              <a:gd name="T8" fmla="*/ 24692 w 755261"/>
              <a:gd name="T9" fmla="*/ 85211 h 800073"/>
              <a:gd name="T10" fmla="*/ 24692 w 755261"/>
              <a:gd name="T11" fmla="*/ 228091 h 800073"/>
              <a:gd name="T12" fmla="*/ 67486 w 755261"/>
              <a:gd name="T13" fmla="*/ 256667 h 800073"/>
              <a:gd name="T14" fmla="*/ 96015 w 755261"/>
              <a:gd name="T15" fmla="*/ 299531 h 800073"/>
              <a:gd name="T16" fmla="*/ 81751 w 755261"/>
              <a:gd name="T17" fmla="*/ 342395 h 800073"/>
              <a:gd name="T18" fmla="*/ 10426 w 755261"/>
              <a:gd name="T19" fmla="*/ 470987 h 800073"/>
              <a:gd name="T20" fmla="*/ 24692 w 755261"/>
              <a:gd name="T21" fmla="*/ 571002 h 800073"/>
              <a:gd name="T22" fmla="*/ 67486 w 755261"/>
              <a:gd name="T23" fmla="*/ 599578 h 800073"/>
              <a:gd name="T24" fmla="*/ 110281 w 755261"/>
              <a:gd name="T25" fmla="*/ 613867 h 800073"/>
              <a:gd name="T26" fmla="*/ 224399 w 755261"/>
              <a:gd name="T27" fmla="*/ 642443 h 800073"/>
              <a:gd name="T28" fmla="*/ 352783 w 755261"/>
              <a:gd name="T29" fmla="*/ 685306 h 800073"/>
              <a:gd name="T30" fmla="*/ 395578 w 755261"/>
              <a:gd name="T31" fmla="*/ 699595 h 800073"/>
              <a:gd name="T32" fmla="*/ 452637 w 755261"/>
              <a:gd name="T33" fmla="*/ 771034 h 800073"/>
              <a:gd name="T34" fmla="*/ 595285 w 755261"/>
              <a:gd name="T35" fmla="*/ 771034 h 800073"/>
              <a:gd name="T36" fmla="*/ 652345 w 755261"/>
              <a:gd name="T37" fmla="*/ 456698 h 800073"/>
              <a:gd name="T38" fmla="*/ 695139 w 755261"/>
              <a:gd name="T39" fmla="*/ 356683 h 800073"/>
              <a:gd name="T40" fmla="*/ 737934 w 755261"/>
              <a:gd name="T41" fmla="*/ 313819 h 800073"/>
              <a:gd name="T42" fmla="*/ 752198 w 755261"/>
              <a:gd name="T43" fmla="*/ 270955 h 800073"/>
              <a:gd name="T44" fmla="*/ 723668 w 755261"/>
              <a:gd name="T45" fmla="*/ 199515 h 800073"/>
              <a:gd name="T46" fmla="*/ 680874 w 755261"/>
              <a:gd name="T47" fmla="*/ 170939 h 800073"/>
              <a:gd name="T48" fmla="*/ 638079 w 755261"/>
              <a:gd name="T49" fmla="*/ 156651 h 800073"/>
              <a:gd name="T50" fmla="*/ 509696 w 755261"/>
              <a:gd name="T51" fmla="*/ 128075 h 800073"/>
              <a:gd name="T52" fmla="*/ 466901 w 755261"/>
              <a:gd name="T53" fmla="*/ 113787 h 800073"/>
              <a:gd name="T54" fmla="*/ 438372 w 755261"/>
              <a:gd name="T55" fmla="*/ 113787 h 8000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55261"/>
              <a:gd name="T85" fmla="*/ 0 h 800073"/>
              <a:gd name="T86" fmla="*/ 755261 w 755261"/>
              <a:gd name="T87" fmla="*/ 800073 h 80007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55261" h="800073">
                <a:moveTo>
                  <a:pt x="439068" y="113783"/>
                </a:moveTo>
                <a:lnTo>
                  <a:pt x="439068" y="113783"/>
                </a:lnTo>
                <a:cubicBezTo>
                  <a:pt x="405731" y="80446"/>
                  <a:pt x="384388" y="26723"/>
                  <a:pt x="339056" y="13771"/>
                </a:cubicBezTo>
                <a:cubicBezTo>
                  <a:pt x="290859" y="0"/>
                  <a:pt x="126645" y="30122"/>
                  <a:pt x="53306" y="42346"/>
                </a:cubicBezTo>
                <a:cubicBezTo>
                  <a:pt x="43781" y="56633"/>
                  <a:pt x="32410" y="69850"/>
                  <a:pt x="24731" y="85208"/>
                </a:cubicBezTo>
                <a:cubicBezTo>
                  <a:pt x="2132" y="130405"/>
                  <a:pt x="3084" y="179378"/>
                  <a:pt x="24731" y="228083"/>
                </a:cubicBezTo>
                <a:cubicBezTo>
                  <a:pt x="31705" y="243774"/>
                  <a:pt x="53306" y="247133"/>
                  <a:pt x="67593" y="256658"/>
                </a:cubicBezTo>
                <a:cubicBezTo>
                  <a:pt x="77118" y="270946"/>
                  <a:pt x="93345" y="282583"/>
                  <a:pt x="96168" y="299521"/>
                </a:cubicBezTo>
                <a:cubicBezTo>
                  <a:pt x="98644" y="314376"/>
                  <a:pt x="89195" y="329218"/>
                  <a:pt x="81881" y="342383"/>
                </a:cubicBezTo>
                <a:cubicBezTo>
                  <a:pt x="0" y="489770"/>
                  <a:pt x="42773" y="373982"/>
                  <a:pt x="10443" y="470971"/>
                </a:cubicBezTo>
                <a:cubicBezTo>
                  <a:pt x="15206" y="504308"/>
                  <a:pt x="11054" y="540210"/>
                  <a:pt x="24731" y="570983"/>
                </a:cubicBezTo>
                <a:cubicBezTo>
                  <a:pt x="31705" y="586674"/>
                  <a:pt x="52235" y="591879"/>
                  <a:pt x="67593" y="599558"/>
                </a:cubicBezTo>
                <a:cubicBezTo>
                  <a:pt x="81064" y="606293"/>
                  <a:pt x="95926" y="609883"/>
                  <a:pt x="110456" y="613846"/>
                </a:cubicBezTo>
                <a:cubicBezTo>
                  <a:pt x="148345" y="624179"/>
                  <a:pt x="187499" y="630002"/>
                  <a:pt x="224756" y="642421"/>
                </a:cubicBezTo>
                <a:lnTo>
                  <a:pt x="353343" y="685283"/>
                </a:lnTo>
                <a:lnTo>
                  <a:pt x="396206" y="699571"/>
                </a:lnTo>
                <a:cubicBezTo>
                  <a:pt x="415256" y="723383"/>
                  <a:pt x="428960" y="752711"/>
                  <a:pt x="453356" y="771008"/>
                </a:cubicBezTo>
                <a:cubicBezTo>
                  <a:pt x="492109" y="800073"/>
                  <a:pt x="559739" y="777090"/>
                  <a:pt x="596231" y="771008"/>
                </a:cubicBezTo>
                <a:cubicBezTo>
                  <a:pt x="677406" y="649247"/>
                  <a:pt x="611728" y="762144"/>
                  <a:pt x="653381" y="456683"/>
                </a:cubicBezTo>
                <a:cubicBezTo>
                  <a:pt x="656525" y="433625"/>
                  <a:pt x="686216" y="370708"/>
                  <a:pt x="696243" y="356671"/>
                </a:cubicBezTo>
                <a:cubicBezTo>
                  <a:pt x="707987" y="340229"/>
                  <a:pt x="724818" y="328096"/>
                  <a:pt x="739106" y="313808"/>
                </a:cubicBezTo>
                <a:cubicBezTo>
                  <a:pt x="743868" y="299521"/>
                  <a:pt x="755261" y="285890"/>
                  <a:pt x="753393" y="270946"/>
                </a:cubicBezTo>
                <a:cubicBezTo>
                  <a:pt x="750212" y="245497"/>
                  <a:pt x="739725" y="220378"/>
                  <a:pt x="724818" y="199508"/>
                </a:cubicBezTo>
                <a:cubicBezTo>
                  <a:pt x="714837" y="185535"/>
                  <a:pt x="697315" y="178612"/>
                  <a:pt x="681956" y="170933"/>
                </a:cubicBezTo>
                <a:cubicBezTo>
                  <a:pt x="668485" y="164198"/>
                  <a:pt x="653574" y="160783"/>
                  <a:pt x="639093" y="156646"/>
                </a:cubicBezTo>
                <a:cubicBezTo>
                  <a:pt x="536389" y="127302"/>
                  <a:pt x="628400" y="157544"/>
                  <a:pt x="510506" y="128071"/>
                </a:cubicBezTo>
                <a:cubicBezTo>
                  <a:pt x="495895" y="124418"/>
                  <a:pt x="481931" y="118546"/>
                  <a:pt x="467643" y="113783"/>
                </a:cubicBezTo>
                <a:cubicBezTo>
                  <a:pt x="431596" y="59713"/>
                  <a:pt x="443830" y="113783"/>
                  <a:pt x="439068" y="113783"/>
                </a:cubicBezTo>
                <a:close/>
              </a:path>
            </a:pathLst>
          </a:custGeom>
          <a:solidFill>
            <a:srgbClr val="FF0000">
              <a:alpha val="50195"/>
            </a:srgbClr>
          </a:solidFill>
          <a:ln w="9525" algn="ctr">
            <a:solidFill>
              <a:schemeClr val="tx1"/>
            </a:solidFill>
            <a:round/>
            <a:headEnd/>
            <a:tailEnd/>
          </a:ln>
        </p:spPr>
        <p:txBody>
          <a:bodyPr lIns="0" tIns="0" rIns="0" bIns="0" anchor="ctr"/>
          <a:lstStyle/>
          <a:p>
            <a:endParaRPr lang="zh-CN" altLang="en-US" i="0"/>
          </a:p>
        </p:txBody>
      </p:sp>
      <p:sp>
        <p:nvSpPr>
          <p:cNvPr id="34825" name="任意多边形 12"/>
          <p:cNvSpPr>
            <a:spLocks noChangeArrowheads="1"/>
          </p:cNvSpPr>
          <p:nvPr/>
        </p:nvSpPr>
        <p:spPr bwMode="auto">
          <a:xfrm>
            <a:off x="4500563" y="4616450"/>
            <a:ext cx="1608137" cy="1039813"/>
          </a:xfrm>
          <a:custGeom>
            <a:avLst/>
            <a:gdLst>
              <a:gd name="T0" fmla="*/ 750160 w 1608361"/>
              <a:gd name="T1" fmla="*/ 110819 h 1039471"/>
              <a:gd name="T2" fmla="*/ 750160 w 1608361"/>
              <a:gd name="T3" fmla="*/ 110819 h 1039471"/>
              <a:gd name="T4" fmla="*/ 621589 w 1608361"/>
              <a:gd name="T5" fmla="*/ 125112 h 1039471"/>
              <a:gd name="T6" fmla="*/ 578733 w 1608361"/>
              <a:gd name="T7" fmla="*/ 139404 h 1039471"/>
              <a:gd name="T8" fmla="*/ 207310 w 1608361"/>
              <a:gd name="T9" fmla="*/ 153697 h 1039471"/>
              <a:gd name="T10" fmla="*/ 164453 w 1608361"/>
              <a:gd name="T11" fmla="*/ 167988 h 1039471"/>
              <a:gd name="T12" fmla="*/ 107311 w 1608361"/>
              <a:gd name="T13" fmla="*/ 396663 h 1039471"/>
              <a:gd name="T14" fmla="*/ 21598 w 1608361"/>
              <a:gd name="T15" fmla="*/ 468125 h 1039471"/>
              <a:gd name="T16" fmla="*/ 7313 w 1608361"/>
              <a:gd name="T17" fmla="*/ 511001 h 1039471"/>
              <a:gd name="T18" fmla="*/ 135882 w 1608361"/>
              <a:gd name="T19" fmla="*/ 611047 h 1039471"/>
              <a:gd name="T20" fmla="*/ 178739 w 1608361"/>
              <a:gd name="T21" fmla="*/ 896891 h 1039471"/>
              <a:gd name="T22" fmla="*/ 207310 w 1608361"/>
              <a:gd name="T23" fmla="*/ 939767 h 1039471"/>
              <a:gd name="T24" fmla="*/ 293023 w 1608361"/>
              <a:gd name="T25" fmla="*/ 982644 h 1039471"/>
              <a:gd name="T26" fmla="*/ 378736 w 1608361"/>
              <a:gd name="T27" fmla="*/ 996936 h 1039471"/>
              <a:gd name="T28" fmla="*/ 435878 w 1608361"/>
              <a:gd name="T29" fmla="*/ 1011229 h 1039471"/>
              <a:gd name="T30" fmla="*/ 478734 w 1608361"/>
              <a:gd name="T31" fmla="*/ 1025520 h 1039471"/>
              <a:gd name="T32" fmla="*/ 635875 w 1608361"/>
              <a:gd name="T33" fmla="*/ 1039813 h 1039471"/>
              <a:gd name="T34" fmla="*/ 935871 w 1608361"/>
              <a:gd name="T35" fmla="*/ 1025520 h 1039471"/>
              <a:gd name="T36" fmla="*/ 1021584 w 1608361"/>
              <a:gd name="T37" fmla="*/ 1011229 h 1039471"/>
              <a:gd name="T38" fmla="*/ 1107297 w 1608361"/>
              <a:gd name="T39" fmla="*/ 982644 h 1039471"/>
              <a:gd name="T40" fmla="*/ 1193010 w 1608361"/>
              <a:gd name="T41" fmla="*/ 939767 h 1039471"/>
              <a:gd name="T42" fmla="*/ 1264438 w 1608361"/>
              <a:gd name="T43" fmla="*/ 896891 h 1039471"/>
              <a:gd name="T44" fmla="*/ 1393007 w 1608361"/>
              <a:gd name="T45" fmla="*/ 839722 h 1039471"/>
              <a:gd name="T46" fmla="*/ 1493006 w 1608361"/>
              <a:gd name="T47" fmla="*/ 796845 h 1039471"/>
              <a:gd name="T48" fmla="*/ 1535862 w 1608361"/>
              <a:gd name="T49" fmla="*/ 639631 h 1039471"/>
              <a:gd name="T50" fmla="*/ 1564433 w 1608361"/>
              <a:gd name="T51" fmla="*/ 568170 h 1039471"/>
              <a:gd name="T52" fmla="*/ 1593004 w 1608361"/>
              <a:gd name="T53" fmla="*/ 482417 h 1039471"/>
              <a:gd name="T54" fmla="*/ 1607290 w 1608361"/>
              <a:gd name="T55" fmla="*/ 439541 h 1039471"/>
              <a:gd name="T56" fmla="*/ 1593004 w 1608361"/>
              <a:gd name="T57" fmla="*/ 296619 h 1039471"/>
              <a:gd name="T58" fmla="*/ 1550148 w 1608361"/>
              <a:gd name="T59" fmla="*/ 268034 h 1039471"/>
              <a:gd name="T60" fmla="*/ 1393007 w 1608361"/>
              <a:gd name="T61" fmla="*/ 239450 h 1039471"/>
              <a:gd name="T62" fmla="*/ 1378722 w 1608361"/>
              <a:gd name="T63" fmla="*/ 196573 h 1039471"/>
              <a:gd name="T64" fmla="*/ 1278723 w 1608361"/>
              <a:gd name="T65" fmla="*/ 82235 h 1039471"/>
              <a:gd name="T66" fmla="*/ 1235867 w 1608361"/>
              <a:gd name="T67" fmla="*/ 67943 h 1039471"/>
              <a:gd name="T68" fmla="*/ 1035870 w 1608361"/>
              <a:gd name="T69" fmla="*/ 53651 h 1039471"/>
              <a:gd name="T70" fmla="*/ 1021584 w 1608361"/>
              <a:gd name="T71" fmla="*/ 10775 h 1039471"/>
              <a:gd name="T72" fmla="*/ 864444 w 1608361"/>
              <a:gd name="T73" fmla="*/ 39359 h 1039471"/>
              <a:gd name="T74" fmla="*/ 778731 w 1608361"/>
              <a:gd name="T75" fmla="*/ 110819 h 1039471"/>
              <a:gd name="T76" fmla="*/ 693018 w 1608361"/>
              <a:gd name="T77" fmla="*/ 139404 h 1039471"/>
              <a:gd name="T78" fmla="*/ 750160 w 1608361"/>
              <a:gd name="T79" fmla="*/ 110819 h 10394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08361"/>
              <a:gd name="T121" fmla="*/ 0 h 1039471"/>
              <a:gd name="T122" fmla="*/ 1608361 w 1608361"/>
              <a:gd name="T123" fmla="*/ 1039471 h 10394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08361" h="1039471">
                <a:moveTo>
                  <a:pt x="750264" y="110783"/>
                </a:moveTo>
                <a:lnTo>
                  <a:pt x="750264" y="110783"/>
                </a:lnTo>
                <a:cubicBezTo>
                  <a:pt x="707401" y="115546"/>
                  <a:pt x="664216" y="117981"/>
                  <a:pt x="621676" y="125071"/>
                </a:cubicBezTo>
                <a:cubicBezTo>
                  <a:pt x="606821" y="127547"/>
                  <a:pt x="593838" y="138322"/>
                  <a:pt x="578814" y="139358"/>
                </a:cubicBezTo>
                <a:cubicBezTo>
                  <a:pt x="455191" y="147884"/>
                  <a:pt x="331164" y="148883"/>
                  <a:pt x="207339" y="153646"/>
                </a:cubicBezTo>
                <a:cubicBezTo>
                  <a:pt x="193051" y="158408"/>
                  <a:pt x="173230" y="155678"/>
                  <a:pt x="164476" y="167933"/>
                </a:cubicBezTo>
                <a:cubicBezTo>
                  <a:pt x="136351" y="207307"/>
                  <a:pt x="116317" y="373156"/>
                  <a:pt x="107326" y="396533"/>
                </a:cubicBezTo>
                <a:cubicBezTo>
                  <a:pt x="97842" y="421192"/>
                  <a:pt x="42591" y="453978"/>
                  <a:pt x="21601" y="467971"/>
                </a:cubicBezTo>
                <a:cubicBezTo>
                  <a:pt x="16839" y="482258"/>
                  <a:pt x="0" y="497668"/>
                  <a:pt x="7314" y="510833"/>
                </a:cubicBezTo>
                <a:cubicBezTo>
                  <a:pt x="51120" y="589684"/>
                  <a:pt x="74292" y="590309"/>
                  <a:pt x="135901" y="610846"/>
                </a:cubicBezTo>
                <a:cubicBezTo>
                  <a:pt x="215941" y="730905"/>
                  <a:pt x="132876" y="590679"/>
                  <a:pt x="178764" y="896596"/>
                </a:cubicBezTo>
                <a:cubicBezTo>
                  <a:pt x="181311" y="913577"/>
                  <a:pt x="195197" y="927316"/>
                  <a:pt x="207339" y="939458"/>
                </a:cubicBezTo>
                <a:cubicBezTo>
                  <a:pt x="229357" y="961476"/>
                  <a:pt x="263183" y="975681"/>
                  <a:pt x="293064" y="982321"/>
                </a:cubicBezTo>
                <a:cubicBezTo>
                  <a:pt x="321343" y="988605"/>
                  <a:pt x="350382" y="990927"/>
                  <a:pt x="378789" y="996608"/>
                </a:cubicBezTo>
                <a:cubicBezTo>
                  <a:pt x="398044" y="1000459"/>
                  <a:pt x="417058" y="1005501"/>
                  <a:pt x="435939" y="1010896"/>
                </a:cubicBezTo>
                <a:cubicBezTo>
                  <a:pt x="450420" y="1015033"/>
                  <a:pt x="463892" y="1023053"/>
                  <a:pt x="478801" y="1025183"/>
                </a:cubicBezTo>
                <a:cubicBezTo>
                  <a:pt x="530876" y="1032622"/>
                  <a:pt x="583576" y="1034708"/>
                  <a:pt x="635964" y="1039471"/>
                </a:cubicBezTo>
                <a:cubicBezTo>
                  <a:pt x="735976" y="1034708"/>
                  <a:pt x="836149" y="1032579"/>
                  <a:pt x="936001" y="1025183"/>
                </a:cubicBezTo>
                <a:cubicBezTo>
                  <a:pt x="964891" y="1023043"/>
                  <a:pt x="993622" y="1017922"/>
                  <a:pt x="1021726" y="1010896"/>
                </a:cubicBezTo>
                <a:cubicBezTo>
                  <a:pt x="1050947" y="1003591"/>
                  <a:pt x="1107451" y="982321"/>
                  <a:pt x="1107451" y="982321"/>
                </a:cubicBezTo>
                <a:cubicBezTo>
                  <a:pt x="1230287" y="900431"/>
                  <a:pt x="1074874" y="998609"/>
                  <a:pt x="1193176" y="939458"/>
                </a:cubicBezTo>
                <a:cubicBezTo>
                  <a:pt x="1218014" y="927039"/>
                  <a:pt x="1240235" y="909894"/>
                  <a:pt x="1264614" y="896596"/>
                </a:cubicBezTo>
                <a:cubicBezTo>
                  <a:pt x="1451721" y="794538"/>
                  <a:pt x="1278589" y="888565"/>
                  <a:pt x="1393201" y="839446"/>
                </a:cubicBezTo>
                <a:cubicBezTo>
                  <a:pt x="1516795" y="786477"/>
                  <a:pt x="1392687" y="830093"/>
                  <a:pt x="1493214" y="796583"/>
                </a:cubicBezTo>
                <a:cubicBezTo>
                  <a:pt x="1552589" y="707521"/>
                  <a:pt x="1498413" y="802628"/>
                  <a:pt x="1536076" y="639421"/>
                </a:cubicBezTo>
                <a:cubicBezTo>
                  <a:pt x="1541843" y="614431"/>
                  <a:pt x="1555886" y="592086"/>
                  <a:pt x="1564651" y="567983"/>
                </a:cubicBezTo>
                <a:cubicBezTo>
                  <a:pt x="1574945" y="539676"/>
                  <a:pt x="1583701" y="510833"/>
                  <a:pt x="1593226" y="482258"/>
                </a:cubicBezTo>
                <a:lnTo>
                  <a:pt x="1607514" y="439396"/>
                </a:lnTo>
                <a:cubicBezTo>
                  <a:pt x="1602751" y="391771"/>
                  <a:pt x="1608361" y="341927"/>
                  <a:pt x="1593226" y="296521"/>
                </a:cubicBezTo>
                <a:cubicBezTo>
                  <a:pt x="1587796" y="280231"/>
                  <a:pt x="1566147" y="274710"/>
                  <a:pt x="1550364" y="267946"/>
                </a:cubicBezTo>
                <a:cubicBezTo>
                  <a:pt x="1516678" y="253509"/>
                  <a:pt x="1416382" y="242682"/>
                  <a:pt x="1393201" y="239371"/>
                </a:cubicBezTo>
                <a:cubicBezTo>
                  <a:pt x="1388439" y="225083"/>
                  <a:pt x="1386228" y="209673"/>
                  <a:pt x="1378914" y="196508"/>
                </a:cubicBezTo>
                <a:cubicBezTo>
                  <a:pt x="1345943" y="137159"/>
                  <a:pt x="1333487" y="109501"/>
                  <a:pt x="1278901" y="82208"/>
                </a:cubicBezTo>
                <a:cubicBezTo>
                  <a:pt x="1265431" y="75473"/>
                  <a:pt x="1250996" y="69681"/>
                  <a:pt x="1236039" y="67921"/>
                </a:cubicBezTo>
                <a:cubicBezTo>
                  <a:pt x="1169652" y="60111"/>
                  <a:pt x="1102689" y="58396"/>
                  <a:pt x="1036014" y="53633"/>
                </a:cubicBezTo>
                <a:cubicBezTo>
                  <a:pt x="1031251" y="39346"/>
                  <a:pt x="1036428" y="14038"/>
                  <a:pt x="1021726" y="10771"/>
                </a:cubicBezTo>
                <a:cubicBezTo>
                  <a:pt x="973256" y="0"/>
                  <a:pt x="912170" y="23477"/>
                  <a:pt x="864564" y="39346"/>
                </a:cubicBezTo>
                <a:cubicBezTo>
                  <a:pt x="842330" y="61580"/>
                  <a:pt x="810664" y="98849"/>
                  <a:pt x="778839" y="110783"/>
                </a:cubicBezTo>
                <a:cubicBezTo>
                  <a:pt x="678945" y="148244"/>
                  <a:pt x="730633" y="101839"/>
                  <a:pt x="693114" y="139358"/>
                </a:cubicBezTo>
                <a:lnTo>
                  <a:pt x="750264" y="110783"/>
                </a:lnTo>
                <a:close/>
              </a:path>
            </a:pathLst>
          </a:custGeom>
          <a:solidFill>
            <a:schemeClr val="accent2">
              <a:alpha val="50195"/>
            </a:schemeClr>
          </a:solidFill>
          <a:ln w="9525" algn="ctr">
            <a:solidFill>
              <a:schemeClr val="tx1"/>
            </a:solidFill>
            <a:round/>
            <a:headEnd/>
            <a:tailEnd/>
          </a:ln>
        </p:spPr>
        <p:txBody>
          <a:bodyPr lIns="0" tIns="0" rIns="0" bIns="0" anchor="ctr"/>
          <a:lstStyle/>
          <a:p>
            <a:endParaRPr lang="zh-CN" altLang="en-US" i="0"/>
          </a:p>
        </p:txBody>
      </p:sp>
      <p:sp>
        <p:nvSpPr>
          <p:cNvPr id="34826" name="TextBox 13"/>
          <p:cNvSpPr txBox="1">
            <a:spLocks noChangeArrowheads="1"/>
          </p:cNvSpPr>
          <p:nvPr/>
        </p:nvSpPr>
        <p:spPr bwMode="auto">
          <a:xfrm>
            <a:off x="1800225" y="2312988"/>
            <a:ext cx="1655763" cy="468312"/>
          </a:xfrm>
          <a:prstGeom prst="rect">
            <a:avLst/>
          </a:prstGeom>
          <a:noFill/>
          <a:ln w="9525">
            <a:noFill/>
            <a:miter lim="800000"/>
            <a:headEnd/>
            <a:tailEnd/>
          </a:ln>
        </p:spPr>
        <p:txBody>
          <a:bodyPr>
            <a:spAutoFit/>
          </a:bodyPr>
          <a:lstStyle/>
          <a:p>
            <a:r>
              <a:rPr lang="zh-CN" altLang="en-US" sz="2400" b="1"/>
              <a:t>被测系统</a:t>
            </a:r>
          </a:p>
        </p:txBody>
      </p:sp>
      <p:sp>
        <p:nvSpPr>
          <p:cNvPr id="34827" name="TextBox 14"/>
          <p:cNvSpPr txBox="1">
            <a:spLocks noChangeArrowheads="1"/>
          </p:cNvSpPr>
          <p:nvPr/>
        </p:nvSpPr>
        <p:spPr bwMode="auto">
          <a:xfrm>
            <a:off x="2411413" y="5229225"/>
            <a:ext cx="1368425" cy="830263"/>
          </a:xfrm>
          <a:prstGeom prst="rect">
            <a:avLst/>
          </a:prstGeom>
          <a:noFill/>
          <a:ln w="9525">
            <a:noFill/>
            <a:miter lim="800000"/>
            <a:headEnd/>
            <a:tailEnd/>
          </a:ln>
        </p:spPr>
        <p:txBody>
          <a:bodyPr>
            <a:spAutoFit/>
          </a:bodyPr>
          <a:lstStyle/>
          <a:p>
            <a:r>
              <a:rPr lang="zh-CN" altLang="en-US" sz="2400" b="1"/>
              <a:t>间接影响区域</a:t>
            </a:r>
          </a:p>
        </p:txBody>
      </p:sp>
      <p:sp>
        <p:nvSpPr>
          <p:cNvPr id="34828" name="TextBox 15"/>
          <p:cNvSpPr txBox="1">
            <a:spLocks noChangeArrowheads="1"/>
          </p:cNvSpPr>
          <p:nvPr/>
        </p:nvSpPr>
        <p:spPr bwMode="auto">
          <a:xfrm>
            <a:off x="1871663" y="3357563"/>
            <a:ext cx="1368425" cy="830262"/>
          </a:xfrm>
          <a:prstGeom prst="rect">
            <a:avLst/>
          </a:prstGeom>
          <a:noFill/>
          <a:ln w="9525">
            <a:noFill/>
            <a:miter lim="800000"/>
            <a:headEnd/>
            <a:tailEnd/>
          </a:ln>
        </p:spPr>
        <p:txBody>
          <a:bodyPr>
            <a:spAutoFit/>
          </a:bodyPr>
          <a:lstStyle/>
          <a:p>
            <a:r>
              <a:rPr lang="zh-CN" altLang="en-US" sz="2400" b="1"/>
              <a:t>直接影响区域</a:t>
            </a:r>
          </a:p>
        </p:txBody>
      </p:sp>
      <p:cxnSp>
        <p:nvCxnSpPr>
          <p:cNvPr id="18" name="直接箭头连接符 17"/>
          <p:cNvCxnSpPr>
            <a:endCxn id="8" idx="2"/>
          </p:cNvCxnSpPr>
          <p:nvPr/>
        </p:nvCxnSpPr>
        <p:spPr bwMode="auto">
          <a:xfrm flipV="1">
            <a:off x="3095625" y="2852738"/>
            <a:ext cx="1692275" cy="900112"/>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19" name="直接箭头连接符 18"/>
          <p:cNvCxnSpPr>
            <a:endCxn id="34820" idx="1"/>
          </p:cNvCxnSpPr>
          <p:nvPr/>
        </p:nvCxnSpPr>
        <p:spPr bwMode="auto">
          <a:xfrm>
            <a:off x="2987675" y="3716338"/>
            <a:ext cx="2339975" cy="217487"/>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22" name="直接箭头连接符 21"/>
          <p:cNvCxnSpPr/>
          <p:nvPr/>
        </p:nvCxnSpPr>
        <p:spPr bwMode="auto">
          <a:xfrm flipV="1">
            <a:off x="3059113" y="3068638"/>
            <a:ext cx="3097212" cy="647700"/>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25" name="直接箭头连接符 24"/>
          <p:cNvCxnSpPr>
            <a:endCxn id="10" idx="2"/>
          </p:cNvCxnSpPr>
          <p:nvPr/>
        </p:nvCxnSpPr>
        <p:spPr bwMode="auto">
          <a:xfrm>
            <a:off x="3024188" y="3716338"/>
            <a:ext cx="3240087" cy="1008062"/>
          </a:xfrm>
          <a:prstGeom prst="straightConnector1">
            <a:avLst/>
          </a:prstGeom>
          <a:solidFill>
            <a:schemeClr val="accent1">
              <a:alpha val="50000"/>
            </a:schemeClr>
          </a:solidFill>
          <a:ln w="9525" cap="flat" cmpd="sng" algn="ctr">
            <a:solidFill>
              <a:schemeClr val="tx2">
                <a:lumMod val="75000"/>
                <a:lumOff val="25000"/>
              </a:schemeClr>
            </a:solidFill>
            <a:prstDash val="dash"/>
            <a:round/>
            <a:headEnd type="none" w="med" len="med"/>
            <a:tailEnd type="arrow"/>
          </a:ln>
          <a:effectLst/>
        </p:spPr>
      </p:cxnSp>
      <p:cxnSp>
        <p:nvCxnSpPr>
          <p:cNvPr id="34833" name="直接箭头连接符 33"/>
          <p:cNvCxnSpPr>
            <a:cxnSpLocks noChangeShapeType="1"/>
            <a:endCxn id="34825" idx="6"/>
          </p:cNvCxnSpPr>
          <p:nvPr/>
        </p:nvCxnSpPr>
        <p:spPr bwMode="auto">
          <a:xfrm flipV="1">
            <a:off x="3527425" y="5013325"/>
            <a:ext cx="1079500" cy="684213"/>
          </a:xfrm>
          <a:prstGeom prst="straightConnector1">
            <a:avLst/>
          </a:prstGeom>
          <a:noFill/>
          <a:ln w="9525" algn="ctr">
            <a:solidFill>
              <a:srgbClr val="C00000"/>
            </a:solidFill>
            <a:prstDash val="dash"/>
            <a:round/>
            <a:headEnd/>
            <a:tailEnd type="arrow" w="med" len="med"/>
          </a:ln>
        </p:spPr>
      </p:cxnSp>
      <p:cxnSp>
        <p:nvCxnSpPr>
          <p:cNvPr id="34834" name="直接箭头连接符 36"/>
          <p:cNvCxnSpPr>
            <a:cxnSpLocks noChangeShapeType="1"/>
            <a:endCxn id="34824" idx="15"/>
          </p:cNvCxnSpPr>
          <p:nvPr/>
        </p:nvCxnSpPr>
        <p:spPr bwMode="auto">
          <a:xfrm flipV="1">
            <a:off x="3527425" y="4884738"/>
            <a:ext cx="4068763" cy="847725"/>
          </a:xfrm>
          <a:prstGeom prst="straightConnector1">
            <a:avLst/>
          </a:prstGeom>
          <a:noFill/>
          <a:ln w="9525" algn="ctr">
            <a:solidFill>
              <a:srgbClr val="C00000"/>
            </a:solidFill>
            <a:prstDash val="dash"/>
            <a:round/>
            <a:headEnd/>
            <a:tailEnd type="arrow"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410" name="Rectangle 2"/>
          <p:cNvSpPr>
            <a:spLocks noGrp="1" noChangeArrowheads="1"/>
          </p:cNvSpPr>
          <p:nvPr>
            <p:ph type="title"/>
          </p:nvPr>
        </p:nvSpPr>
        <p:spPr>
          <a:xfrm>
            <a:off x="1403350" y="366713"/>
            <a:ext cx="6169025" cy="561975"/>
          </a:xfrm>
        </p:spPr>
        <p:txBody>
          <a:bodyPr/>
          <a:lstStyle/>
          <a:p>
            <a:pPr algn="ctr" eaLnBrk="1" hangingPunct="1">
              <a:defRPr/>
            </a:pPr>
            <a:r>
              <a:rPr kumimoji="1" lang="zh-CN" altLang="en-US" sz="3600" b="1" dirty="0">
                <a:solidFill>
                  <a:srgbClr val="FFFF00"/>
                </a:solidFill>
                <a:latin typeface="+mn-lt"/>
                <a:ea typeface="+mn-ea"/>
              </a:rPr>
              <a:t>安全性测试工具的评估标准</a:t>
            </a:r>
          </a:p>
        </p:txBody>
      </p:sp>
      <p:sp>
        <p:nvSpPr>
          <p:cNvPr id="2065411" name="Rectangle 3"/>
          <p:cNvSpPr>
            <a:spLocks noGrp="1" noChangeArrowheads="1"/>
          </p:cNvSpPr>
          <p:nvPr>
            <p:ph type="body" idx="1"/>
          </p:nvPr>
        </p:nvSpPr>
        <p:spPr>
          <a:xfrm>
            <a:off x="755650" y="1628775"/>
            <a:ext cx="7740650" cy="4752975"/>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支持常见的</a:t>
            </a:r>
            <a:r>
              <a:rPr lang="en-US" altLang="zh-CN" sz="2400" kern="1200" dirty="0">
                <a:ea typeface="宋体" pitchFamily="2" charset="-122"/>
                <a:cs typeface="+mn-cs"/>
              </a:rPr>
              <a:t>Web</a:t>
            </a:r>
            <a:r>
              <a:rPr lang="zh-CN" altLang="en-US" sz="2400" kern="1200" dirty="0">
                <a:ea typeface="宋体" pitchFamily="2" charset="-122"/>
                <a:cs typeface="+mn-cs"/>
              </a:rPr>
              <a:t>服务器平台</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能同时提供对源代码和二进制文件进行扫描的功能</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漏洞检测和纠正分析</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检测实时系统的问题</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不改变被测试的软件，不影响代码</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良好的报告</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非安全专业人士也易于上手</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可管理部署的多种扫描器、尽可能小的错误误差等</a:t>
            </a:r>
            <a:endParaRPr lang="en-US" altLang="zh-CN" sz="2400" kern="1200" dirty="0">
              <a:ea typeface="宋体" pitchFamily="2"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371600" y="188913"/>
            <a:ext cx="5721350" cy="762000"/>
          </a:xfrm>
        </p:spPr>
        <p:txBody>
          <a:bodyPr/>
          <a:lstStyle/>
          <a:p>
            <a:pPr algn="ctr" eaLnBrk="1" hangingPunct="1">
              <a:defRPr/>
            </a:pPr>
            <a:r>
              <a:rPr lang="zh-CN" altLang="en-US" sz="3200" dirty="0">
                <a:solidFill>
                  <a:srgbClr val="FFFF00"/>
                </a:solidFill>
                <a:latin typeface="+mj-ea"/>
              </a:rPr>
              <a:t>安全漏洞检测工具</a:t>
            </a:r>
            <a:r>
              <a:rPr lang="en-US" altLang="zh-CN" sz="3200" dirty="0">
                <a:solidFill>
                  <a:srgbClr val="FFFF00"/>
                </a:solidFill>
                <a:latin typeface="+mj-ea"/>
              </a:rPr>
              <a:t> -1</a:t>
            </a:r>
          </a:p>
        </p:txBody>
      </p:sp>
      <p:sp>
        <p:nvSpPr>
          <p:cNvPr id="79875" name="Rectangle 3"/>
          <p:cNvSpPr>
            <a:spLocks noGrp="1" noChangeArrowheads="1"/>
          </p:cNvSpPr>
          <p:nvPr>
            <p:ph type="body" idx="1"/>
          </p:nvPr>
        </p:nvSpPr>
        <p:spPr>
          <a:xfrm>
            <a:off x="1042988" y="1773238"/>
            <a:ext cx="3168650" cy="4052887"/>
          </a:xfrm>
        </p:spPr>
        <p:txBody>
          <a:bodyPr/>
          <a:lstStyle/>
          <a:p>
            <a:pPr marL="355600" indent="-355600" eaLnBrk="1" hangingPunct="1">
              <a:lnSpc>
                <a:spcPct val="150000"/>
              </a:lnSpc>
              <a:spcBef>
                <a:spcPct val="0"/>
              </a:spcBef>
              <a:buClr>
                <a:srgbClr val="91AC4E"/>
              </a:buClr>
              <a:buSzPct val="80000"/>
              <a:buFont typeface="Wingdings" pitchFamily="2" charset="2"/>
              <a:buChar char="p"/>
              <a:defRPr/>
            </a:pPr>
            <a:r>
              <a:rPr lang="en-US" altLang="zh-CN" sz="2400" dirty="0" err="1"/>
              <a:t>CppCheck</a:t>
            </a:r>
            <a:r>
              <a:rPr lang="zh-CN" altLang="zh-CN" sz="2400" dirty="0"/>
              <a:t> </a:t>
            </a:r>
            <a:endParaRPr lang="en-US" altLang="zh-CN" sz="2400" kern="1200" dirty="0">
              <a:effectLst>
                <a:outerShdw blurRad="38100" dist="38100" dir="2700000" algn="tl">
                  <a:srgbClr val="FFFFFF"/>
                </a:outerShdw>
              </a:effectLst>
              <a:ea typeface="宋体"/>
              <a:cs typeface="宋体"/>
            </a:endParaRPr>
          </a:p>
          <a:p>
            <a:pPr marL="355600" indent="-355600">
              <a:lnSpc>
                <a:spcPct val="150000"/>
              </a:lnSpc>
              <a:spcBef>
                <a:spcPct val="0"/>
              </a:spcBef>
              <a:buClr>
                <a:srgbClr val="91AC4E"/>
              </a:buClr>
              <a:buSzPct val="80000"/>
              <a:buFont typeface="Wingdings" pitchFamily="2" charset="2"/>
              <a:buChar char="p"/>
              <a:defRPr/>
            </a:pPr>
            <a:r>
              <a:rPr lang="en-US" altLang="zh-CN" sz="2400" kern="1200" dirty="0" err="1">
                <a:effectLst>
                  <a:outerShdw blurRad="38100" dist="38100" dir="2700000" algn="tl">
                    <a:srgbClr val="FFFFFF"/>
                  </a:outerShdw>
                </a:effectLst>
                <a:ea typeface="宋体"/>
                <a:cs typeface="宋体"/>
              </a:rPr>
              <a:t>Findbugs</a:t>
            </a:r>
            <a:endParaRPr lang="en-US" altLang="zh-CN" sz="2400" kern="1200" dirty="0">
              <a:effectLst>
                <a:outerShdw blurRad="38100" dist="38100" dir="2700000" algn="tl">
                  <a:srgbClr val="FFFFFF"/>
                </a:outerShdw>
              </a:effectLst>
              <a:ea typeface="宋体"/>
              <a:cs typeface="宋体"/>
            </a:endParaRPr>
          </a:p>
          <a:p>
            <a:pPr marL="355600" indent="-355600">
              <a:lnSpc>
                <a:spcPct val="150000"/>
              </a:lnSpc>
              <a:spcBef>
                <a:spcPct val="0"/>
              </a:spcBef>
              <a:buClr>
                <a:srgbClr val="91AC4E"/>
              </a:buClr>
              <a:buSzPct val="80000"/>
              <a:buFont typeface="Wingdings" pitchFamily="2" charset="2"/>
              <a:buChar char="p"/>
              <a:defRPr/>
            </a:pPr>
            <a:r>
              <a:rPr lang="en-US" altLang="zh-CN" sz="2400" kern="1200" dirty="0">
                <a:effectLst>
                  <a:outerShdw blurRad="38100" dist="38100" dir="2700000" algn="tl">
                    <a:srgbClr val="FFFFFF"/>
                  </a:outerShdw>
                </a:effectLst>
                <a:ea typeface="宋体"/>
                <a:cs typeface="宋体"/>
              </a:rPr>
              <a:t>C++Test/</a:t>
            </a:r>
            <a:r>
              <a:rPr lang="en-US" altLang="zh-CN" sz="2400" kern="1200" dirty="0" err="1">
                <a:effectLst>
                  <a:outerShdw blurRad="38100" dist="38100" dir="2700000" algn="tl">
                    <a:srgbClr val="FFFFFF"/>
                  </a:outerShdw>
                </a:effectLst>
                <a:ea typeface="宋体"/>
                <a:cs typeface="宋体"/>
              </a:rPr>
              <a:t>Jtest</a:t>
            </a:r>
            <a:endParaRPr lang="en-US" altLang="zh-CN" sz="2400" kern="1200" dirty="0">
              <a:effectLst>
                <a:outerShdw blurRad="38100" dist="38100" dir="2700000" algn="tl">
                  <a:srgbClr val="FFFFFF"/>
                </a:outerShdw>
              </a:effectLst>
              <a:ea typeface="宋体"/>
              <a:cs typeface="宋体"/>
            </a:endParaRPr>
          </a:p>
          <a:p>
            <a:pPr marL="355600" indent="-355600">
              <a:lnSpc>
                <a:spcPct val="150000"/>
              </a:lnSpc>
              <a:spcBef>
                <a:spcPct val="0"/>
              </a:spcBef>
              <a:buClr>
                <a:srgbClr val="91AC4E"/>
              </a:buClr>
              <a:buSzPct val="80000"/>
              <a:buFont typeface="Wingdings" pitchFamily="2" charset="2"/>
              <a:buChar char="p"/>
              <a:defRPr/>
            </a:pPr>
            <a:r>
              <a:rPr lang="en-US" altLang="zh-CN" sz="2400" kern="1200" dirty="0" err="1">
                <a:effectLst>
                  <a:outerShdw blurRad="38100" dist="38100" dir="2700000" algn="tl">
                    <a:srgbClr val="FFFFFF"/>
                  </a:outerShdw>
                </a:effectLst>
                <a:ea typeface="宋体"/>
                <a:cs typeface="宋体"/>
              </a:rPr>
              <a:t>Knocwork</a:t>
            </a:r>
            <a:r>
              <a:rPr lang="en-US" altLang="zh-CN" sz="2400" kern="1200" dirty="0">
                <a:effectLst>
                  <a:outerShdw blurRad="38100" dist="38100" dir="2700000" algn="tl">
                    <a:srgbClr val="FFFFFF"/>
                  </a:outerShdw>
                </a:effectLst>
                <a:ea typeface="宋体"/>
                <a:cs typeface="宋体"/>
              </a:rPr>
              <a:t> insight</a:t>
            </a:r>
          </a:p>
          <a:p>
            <a:pPr marL="355600" indent="-355600" eaLnBrk="1" hangingPunct="1">
              <a:lnSpc>
                <a:spcPct val="150000"/>
              </a:lnSpc>
              <a:spcBef>
                <a:spcPct val="0"/>
              </a:spcBef>
              <a:buClr>
                <a:srgbClr val="91AC4E"/>
              </a:buClr>
              <a:buSzPct val="80000"/>
              <a:buFont typeface="Wingdings" pitchFamily="2" charset="2"/>
              <a:buChar char="p"/>
              <a:defRPr/>
            </a:pPr>
            <a:r>
              <a:rPr lang="en-US" altLang="zh-CN" sz="2400" dirty="0" err="1"/>
              <a:t>Metasploit</a:t>
            </a:r>
            <a:endParaRPr lang="en-US" altLang="zh-CN" sz="2400" dirty="0"/>
          </a:p>
          <a:p>
            <a:pPr marL="355600" indent="-355600" eaLnBrk="1" hangingPunct="1">
              <a:lnSpc>
                <a:spcPct val="150000"/>
              </a:lnSpc>
              <a:spcBef>
                <a:spcPct val="0"/>
              </a:spcBef>
              <a:buClr>
                <a:srgbClr val="91AC4E"/>
              </a:buClr>
              <a:buSzPct val="80000"/>
              <a:buFont typeface="Wingdings" pitchFamily="2" charset="2"/>
              <a:buChar char="p"/>
              <a:defRPr/>
            </a:pPr>
            <a:r>
              <a:rPr lang="en-US" altLang="zh-CN" sz="2400" dirty="0" err="1"/>
              <a:t>WebScarab</a:t>
            </a:r>
            <a:endParaRPr lang="en-US" altLang="zh-CN" sz="2400" dirty="0"/>
          </a:p>
          <a:p>
            <a:pPr marL="355600" indent="-355600" eaLnBrk="1" hangingPunct="1">
              <a:lnSpc>
                <a:spcPct val="150000"/>
              </a:lnSpc>
              <a:spcBef>
                <a:spcPct val="0"/>
              </a:spcBef>
              <a:buClr>
                <a:srgbClr val="91AC4E"/>
              </a:buClr>
              <a:buSzPct val="80000"/>
              <a:buFont typeface="Wingdings" pitchFamily="2" charset="2"/>
              <a:buChar char="p"/>
              <a:defRPr/>
            </a:pPr>
            <a:r>
              <a:rPr lang="en-US" altLang="zh-CN" sz="2400" dirty="0"/>
              <a:t>Fortify SSC</a:t>
            </a:r>
            <a:endParaRPr lang="en-US" altLang="zh-CN" sz="2400" kern="1200" dirty="0">
              <a:effectLst>
                <a:outerShdw blurRad="38100" dist="38100" dir="2700000" algn="tl">
                  <a:srgbClr val="FFFFFF"/>
                </a:outerShdw>
              </a:effectLst>
              <a:ea typeface="宋体"/>
              <a:cs typeface="宋体"/>
            </a:endParaRPr>
          </a:p>
          <a:p>
            <a:pPr marL="355600" indent="-355600">
              <a:lnSpc>
                <a:spcPct val="150000"/>
              </a:lnSpc>
              <a:spcBef>
                <a:spcPct val="0"/>
              </a:spcBef>
              <a:buClr>
                <a:srgbClr val="91AC4E"/>
              </a:buClr>
              <a:buSzPct val="80000"/>
              <a:buFont typeface="Wingdings" pitchFamily="2" charset="2"/>
              <a:buChar char="p"/>
              <a:defRPr/>
            </a:pPr>
            <a:endParaRPr lang="en-US" altLang="zh-CN" sz="2400" kern="1200" dirty="0">
              <a:effectLst>
                <a:outerShdw blurRad="38100" dist="38100" dir="2700000" algn="tl">
                  <a:srgbClr val="FFFFFF"/>
                </a:outerShdw>
              </a:effectLst>
              <a:ea typeface="宋体"/>
              <a:cs typeface="宋体"/>
            </a:endParaRPr>
          </a:p>
        </p:txBody>
      </p:sp>
      <p:pic>
        <p:nvPicPr>
          <p:cNvPr id="233475" name="图片 1" descr="屏幕快照 2014-04-08 下午6.28.43.png"/>
          <p:cNvPicPr>
            <a:picLocks noChangeAspect="1"/>
          </p:cNvPicPr>
          <p:nvPr/>
        </p:nvPicPr>
        <p:blipFill>
          <a:blip r:embed="rId3" cstate="print"/>
          <a:srcRect/>
          <a:stretch>
            <a:fillRect/>
          </a:stretch>
        </p:blipFill>
        <p:spPr bwMode="auto">
          <a:xfrm>
            <a:off x="4716463" y="1844675"/>
            <a:ext cx="3814762" cy="3862388"/>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474" name="Rectangle 2"/>
          <p:cNvSpPr>
            <a:spLocks noGrp="1" noChangeArrowheads="1"/>
          </p:cNvSpPr>
          <p:nvPr>
            <p:ph type="title"/>
          </p:nvPr>
        </p:nvSpPr>
        <p:spPr>
          <a:xfrm>
            <a:off x="1331913" y="366713"/>
            <a:ext cx="6240462" cy="561975"/>
          </a:xfrm>
        </p:spPr>
        <p:txBody>
          <a:bodyPr/>
          <a:lstStyle/>
          <a:p>
            <a:pPr algn="ctr" eaLnBrk="1" hangingPunct="1">
              <a:defRPr/>
            </a:pPr>
            <a:r>
              <a:rPr kumimoji="1" lang="zh-CN" altLang="en-US" sz="3600" b="1" dirty="0">
                <a:solidFill>
                  <a:srgbClr val="FFFF00"/>
                </a:solidFill>
                <a:latin typeface="+mn-lt"/>
                <a:ea typeface="+mn-ea"/>
              </a:rPr>
              <a:t>安全性测试工具</a:t>
            </a:r>
            <a:r>
              <a:rPr kumimoji="1" lang="en-US" altLang="zh-CN" sz="3600" b="1" dirty="0">
                <a:solidFill>
                  <a:srgbClr val="FFFF00"/>
                </a:solidFill>
                <a:latin typeface="+mn-lt"/>
                <a:ea typeface="+mn-ea"/>
              </a:rPr>
              <a:t>-2</a:t>
            </a:r>
            <a:endParaRPr kumimoji="1" lang="zh-CN" altLang="en-US" sz="3600" b="1" dirty="0">
              <a:solidFill>
                <a:srgbClr val="FFFF00"/>
              </a:solidFill>
              <a:latin typeface="+mn-lt"/>
              <a:ea typeface="+mn-ea"/>
            </a:endParaRPr>
          </a:p>
        </p:txBody>
      </p:sp>
      <p:sp>
        <p:nvSpPr>
          <p:cNvPr id="2153475" name="Rectangle 3"/>
          <p:cNvSpPr>
            <a:spLocks noGrp="1" noChangeArrowheads="1"/>
          </p:cNvSpPr>
          <p:nvPr>
            <p:ph type="body" idx="1"/>
          </p:nvPr>
        </p:nvSpPr>
        <p:spPr>
          <a:xfrm>
            <a:off x="684213" y="1628775"/>
            <a:ext cx="7812087" cy="4103688"/>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en-US" altLang="zh-CN" sz="2400" kern="1200" dirty="0">
                <a:ea typeface="宋体" pitchFamily="2" charset="-122"/>
                <a:cs typeface="+mn-cs"/>
              </a:rPr>
              <a:t>Burp suite</a:t>
            </a:r>
            <a:r>
              <a:rPr lang="zh-CN" altLang="en-US" sz="2400" kern="1200" dirty="0">
                <a:ea typeface="宋体" pitchFamily="2" charset="-122"/>
                <a:cs typeface="+mn-cs"/>
              </a:rPr>
              <a:t>：</a:t>
            </a:r>
            <a:r>
              <a:rPr lang="zh-CN" altLang="en-US" kern="1200" dirty="0">
                <a:ea typeface="宋体" pitchFamily="2" charset="-122"/>
                <a:cs typeface="+mn-cs"/>
              </a:rPr>
              <a:t>用于攻击</a:t>
            </a:r>
            <a:r>
              <a:rPr lang="en-US" altLang="zh-CN" kern="1200" dirty="0">
                <a:ea typeface="宋体" pitchFamily="2" charset="-122"/>
                <a:cs typeface="+mn-cs"/>
              </a:rPr>
              <a:t>Web</a:t>
            </a:r>
            <a:r>
              <a:rPr lang="zh-CN" altLang="en-US" kern="1200" dirty="0">
                <a:ea typeface="宋体" pitchFamily="2" charset="-122"/>
                <a:cs typeface="+mn-cs"/>
              </a:rPr>
              <a:t>应用程序的集成平台</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en-US" altLang="zh-CN" kern="1200" dirty="0" err="1">
                <a:ea typeface="宋体" pitchFamily="2" charset="-122"/>
                <a:cs typeface="+mn-cs"/>
              </a:rPr>
              <a:t>Nikto</a:t>
            </a:r>
            <a:r>
              <a:rPr lang="zh-CN" altLang="en-US" kern="1200" dirty="0">
                <a:ea typeface="宋体" pitchFamily="2" charset="-122"/>
                <a:cs typeface="+mn-cs"/>
              </a:rPr>
              <a:t>：</a:t>
            </a:r>
            <a:r>
              <a:rPr lang="en-US" altLang="zh-CN" kern="1200" dirty="0">
                <a:ea typeface="宋体" pitchFamily="2" charset="-122"/>
                <a:cs typeface="+mn-cs"/>
              </a:rPr>
              <a:t>Web</a:t>
            </a:r>
            <a:r>
              <a:rPr lang="zh-CN" altLang="en-US" kern="1200" dirty="0">
                <a:ea typeface="宋体" pitchFamily="2" charset="-122"/>
                <a:cs typeface="+mn-cs"/>
              </a:rPr>
              <a:t>服务器扫描程序</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en-US" altLang="zh-CN" sz="2400" kern="1200" dirty="0">
                <a:ea typeface="宋体" pitchFamily="2" charset="-122"/>
                <a:cs typeface="+mn-cs"/>
              </a:rPr>
              <a:t>Paros proxy</a:t>
            </a:r>
            <a:r>
              <a:rPr lang="zh-CN" altLang="en-US" sz="2400" kern="1200" dirty="0">
                <a:ea typeface="宋体" pitchFamily="2" charset="-122"/>
                <a:cs typeface="+mn-cs"/>
              </a:rPr>
              <a:t>：</a:t>
            </a:r>
            <a:r>
              <a:rPr lang="en-US" altLang="zh-CN" kern="1200" dirty="0">
                <a:ea typeface="宋体" pitchFamily="2" charset="-122"/>
                <a:cs typeface="+mn-cs"/>
              </a:rPr>
              <a:t>web</a:t>
            </a:r>
            <a:r>
              <a:rPr lang="zh-CN" altLang="en-US" kern="1200" dirty="0">
                <a:ea typeface="宋体" pitchFamily="2" charset="-122"/>
                <a:cs typeface="+mn-cs"/>
              </a:rPr>
              <a:t>代理程序，可评估</a:t>
            </a:r>
            <a:r>
              <a:rPr lang="en-US" altLang="zh-CN" kern="1200" dirty="0">
                <a:ea typeface="宋体" pitchFamily="2" charset="-122"/>
                <a:cs typeface="+mn-cs"/>
              </a:rPr>
              <a:t>Web</a:t>
            </a:r>
            <a:r>
              <a:rPr lang="zh-CN" altLang="en-US" kern="1200" dirty="0">
                <a:ea typeface="宋体" pitchFamily="2" charset="-122"/>
                <a:cs typeface="+mn-cs"/>
              </a:rPr>
              <a:t>应用程序的漏洞</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en-US" altLang="zh-CN" sz="2400" kern="1200" dirty="0" err="1">
                <a:ea typeface="宋体" pitchFamily="2" charset="-122"/>
                <a:cs typeface="+mn-cs"/>
              </a:rPr>
              <a:t>TamperIE</a:t>
            </a:r>
            <a:r>
              <a:rPr lang="zh-CN" altLang="en-US" sz="2400" kern="1200" dirty="0">
                <a:ea typeface="宋体" pitchFamily="2" charset="-122"/>
                <a:cs typeface="+mn-cs"/>
              </a:rPr>
              <a:t>：</a:t>
            </a:r>
            <a:r>
              <a:rPr lang="zh-CN" altLang="en-US" kern="1200" dirty="0">
                <a:ea typeface="宋体" pitchFamily="2" charset="-122"/>
                <a:cs typeface="+mn-cs"/>
                <a:hlinkClick r:id="rId3"/>
              </a:rPr>
              <a:t>小巧的</a:t>
            </a:r>
            <a:r>
              <a:rPr lang="en-US" altLang="zh-CN" kern="1200" dirty="0">
                <a:ea typeface="宋体" pitchFamily="2" charset="-122"/>
                <a:cs typeface="+mn-cs"/>
                <a:hlinkClick r:id="rId3"/>
              </a:rPr>
              <a:t>XSS</a:t>
            </a:r>
            <a:r>
              <a:rPr lang="zh-CN" altLang="en-US" kern="1200" dirty="0">
                <a:ea typeface="宋体" pitchFamily="2" charset="-122"/>
                <a:cs typeface="+mn-cs"/>
                <a:hlinkClick r:id="rId3"/>
              </a:rPr>
              <a:t>漏洞检测辅助工具</a:t>
            </a:r>
            <a:endParaRPr lang="zh-CN" altLang="en-US" kern="1200" dirty="0">
              <a:ea typeface="宋体" pitchFamily="2" charset="-122"/>
              <a:cs typeface="+mn-cs"/>
            </a:endParaRP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en-US" altLang="zh-CN" sz="2400" kern="1200" dirty="0">
                <a:ea typeface="宋体" pitchFamily="2" charset="-122"/>
                <a:cs typeface="+mn-cs"/>
              </a:rPr>
              <a:t>Tripwire</a:t>
            </a:r>
            <a:r>
              <a:rPr lang="zh-CN" altLang="en-US" sz="2400" kern="1200" dirty="0">
                <a:ea typeface="宋体" pitchFamily="2" charset="-122"/>
                <a:cs typeface="+mn-cs"/>
              </a:rPr>
              <a:t>：</a:t>
            </a:r>
            <a:r>
              <a:rPr lang="zh-CN" altLang="en-US" kern="1200" dirty="0">
                <a:ea typeface="宋体" pitchFamily="2" charset="-122"/>
                <a:cs typeface="+mn-cs"/>
              </a:rPr>
              <a:t>常用的开放源码的完整性检查工具</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en-US" altLang="zh-CN" sz="2400" kern="1200" dirty="0">
                <a:ea typeface="宋体" pitchFamily="2" charset="-122"/>
                <a:cs typeface="+mn-cs"/>
              </a:rPr>
              <a:t>Wapiti</a:t>
            </a:r>
            <a:r>
              <a:rPr lang="zh-CN" altLang="en-US" sz="2400" kern="1200" dirty="0">
                <a:ea typeface="宋体" pitchFamily="2" charset="-122"/>
                <a:cs typeface="+mn-cs"/>
              </a:rPr>
              <a:t>：</a:t>
            </a:r>
            <a:r>
              <a:rPr lang="zh-CN" altLang="en-US" kern="1200" dirty="0">
                <a:ea typeface="宋体" pitchFamily="2" charset="-122"/>
                <a:cs typeface="+mn-cs"/>
              </a:rPr>
              <a:t>安全测试工具，直接对网页进行扫描</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en-US" altLang="zh-CN" sz="2400" kern="1200" dirty="0">
                <a:ea typeface="宋体" pitchFamily="2" charset="-122"/>
                <a:cs typeface="+mn-cs"/>
              </a:rPr>
              <a:t>Whisker/</a:t>
            </a:r>
            <a:r>
              <a:rPr lang="en-US" altLang="zh-CN" sz="2400" kern="1200" dirty="0" err="1">
                <a:ea typeface="宋体" pitchFamily="2" charset="-122"/>
              </a:rPr>
              <a:t>Wikto</a:t>
            </a:r>
            <a:r>
              <a:rPr lang="zh-CN" altLang="en-US" kern="1200" dirty="0">
                <a:ea typeface="宋体" pitchFamily="2" charset="-122"/>
                <a:cs typeface="+mn-cs"/>
              </a:rPr>
              <a:t>：使用</a:t>
            </a:r>
            <a:r>
              <a:rPr lang="en-US" altLang="zh-CN" kern="1200" dirty="0" err="1">
                <a:ea typeface="宋体" pitchFamily="2" charset="-122"/>
                <a:cs typeface="+mn-cs"/>
              </a:rPr>
              <a:t>LibWhisker</a:t>
            </a:r>
            <a:r>
              <a:rPr lang="zh-CN" altLang="en-US" kern="1200" dirty="0">
                <a:ea typeface="宋体" pitchFamily="2" charset="-122"/>
                <a:cs typeface="+mn-cs"/>
              </a:rPr>
              <a:t>的扫描程序（</a:t>
            </a:r>
            <a:r>
              <a:rPr lang="en-US" altLang="zh-CN" kern="1200" dirty="0">
                <a:ea typeface="宋体" pitchFamily="2" charset="-122"/>
              </a:rPr>
              <a:t>HTTP</a:t>
            </a:r>
            <a:r>
              <a:rPr lang="zh-CN" altLang="en-US" kern="1200" dirty="0">
                <a:ea typeface="宋体" pitchFamily="2" charset="-122"/>
              </a:rPr>
              <a:t>测试</a:t>
            </a:r>
            <a:r>
              <a:rPr lang="zh-CN" altLang="en-US" kern="1200" dirty="0">
                <a:ea typeface="宋体" pitchFamily="2" charset="-122"/>
                <a:cs typeface="+mn-cs"/>
              </a:rPr>
              <a:t>）</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kern="1200" dirty="0">
                <a:ea typeface="宋体" pitchFamily="2" charset="-122"/>
                <a:cs typeface="+mn-cs"/>
              </a:rPr>
              <a:t>网络监控工具</a:t>
            </a:r>
            <a:r>
              <a:rPr lang="zh-CN" altLang="en-US" kern="1200" dirty="0">
                <a:ea typeface="宋体" pitchFamily="2" charset="-122"/>
                <a:cs typeface="+mn-cs"/>
              </a:rPr>
              <a:t>主要有</a:t>
            </a:r>
            <a:r>
              <a:rPr lang="en-US" altLang="zh-CN" kern="1200" dirty="0">
                <a:ea typeface="宋体" pitchFamily="2" charset="-122"/>
                <a:cs typeface="+mn-cs"/>
                <a:hlinkClick r:id="rId4"/>
              </a:rPr>
              <a:t>Nessus</a:t>
            </a:r>
            <a:r>
              <a:rPr lang="zh-CN" altLang="en-US" kern="1200" dirty="0">
                <a:ea typeface="宋体" pitchFamily="2" charset="-122"/>
                <a:cs typeface="+mn-cs"/>
              </a:rPr>
              <a:t>、</a:t>
            </a:r>
            <a:r>
              <a:rPr lang="en-US" altLang="zh-CN" kern="1200" dirty="0">
                <a:ea typeface="宋体" pitchFamily="2" charset="-122"/>
                <a:cs typeface="+mn-cs"/>
                <a:hlinkClick r:id="rId5"/>
              </a:rPr>
              <a:t>Wireshark</a:t>
            </a:r>
            <a:r>
              <a:rPr lang="zh-CN" altLang="en-US" kern="1200" dirty="0">
                <a:ea typeface="宋体" pitchFamily="2" charset="-122"/>
                <a:cs typeface="+mn-cs"/>
              </a:rPr>
              <a:t>、</a:t>
            </a:r>
            <a:r>
              <a:rPr lang="en-US" altLang="zh-CN" kern="1200" dirty="0">
                <a:ea typeface="宋体" pitchFamily="2" charset="-122"/>
                <a:cs typeface="+mn-cs"/>
                <a:hlinkClick r:id="rId6"/>
              </a:rPr>
              <a:t>Snort</a:t>
            </a:r>
            <a:r>
              <a:rPr lang="zh-CN" altLang="en-US" kern="1200" dirty="0">
                <a:ea typeface="宋体" pitchFamily="2" charset="-122"/>
                <a:cs typeface="+mn-cs"/>
              </a:rPr>
              <a:t>、</a:t>
            </a:r>
            <a:r>
              <a:rPr lang="en-US" altLang="zh-CN" kern="1200" dirty="0">
                <a:ea typeface="宋体" pitchFamily="2" charset="-122"/>
                <a:cs typeface="+mn-cs"/>
                <a:hlinkClick r:id="rId7"/>
              </a:rPr>
              <a:t>Netcat</a:t>
            </a:r>
            <a:r>
              <a:rPr lang="zh-CN" altLang="en-US" kern="1200" dirty="0">
                <a:ea typeface="宋体" pitchFamily="2" charset="-122"/>
                <a:cs typeface="+mn-cs"/>
              </a:rPr>
              <a:t>等</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6096000" cy="561975"/>
          </a:xfrm>
        </p:spPr>
        <p:txBody>
          <a:bodyPr/>
          <a:lstStyle/>
          <a:p>
            <a:pPr algn="ctr" eaLnBrk="1" hangingPunct="1">
              <a:defRPr/>
            </a:pPr>
            <a:r>
              <a:rPr kumimoji="1" lang="zh-CN" altLang="en-US" sz="3600" b="1" dirty="0">
                <a:solidFill>
                  <a:srgbClr val="FFFF00"/>
                </a:solidFill>
                <a:latin typeface="+mn-lt"/>
                <a:ea typeface="+mn-ea"/>
              </a:rPr>
              <a:t>总结：安全性测试</a:t>
            </a:r>
          </a:p>
        </p:txBody>
      </p:sp>
      <p:sp>
        <p:nvSpPr>
          <p:cNvPr id="24371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BC9BBAE6-DE43-4C66-80C1-26C03907C569}" type="slidenum">
              <a:rPr lang="en-US" altLang="zh-CN" smtClean="0">
                <a:ea typeface="宋体" charset="-122"/>
              </a:rPr>
              <a:pPr/>
              <a:t>93</a:t>
            </a:fld>
            <a:endParaRPr lang="en-US" altLang="zh-CN">
              <a:ea typeface="宋体" charset="-122"/>
            </a:endParaRPr>
          </a:p>
        </p:txBody>
      </p:sp>
      <p:pic>
        <p:nvPicPr>
          <p:cNvPr id="243715" name="图片 4"/>
          <p:cNvPicPr>
            <a:picLocks noChangeAspect="1"/>
          </p:cNvPicPr>
          <p:nvPr/>
        </p:nvPicPr>
        <p:blipFill>
          <a:blip r:embed="rId2" cstate="print"/>
          <a:srcRect/>
          <a:stretch>
            <a:fillRect/>
          </a:stretch>
        </p:blipFill>
        <p:spPr bwMode="auto">
          <a:xfrm>
            <a:off x="19050" y="1254125"/>
            <a:ext cx="9105900" cy="5592763"/>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476375" y="260350"/>
            <a:ext cx="5632450" cy="771525"/>
          </a:xfrm>
        </p:spPr>
        <p:txBody>
          <a:bodyPr/>
          <a:lstStyle/>
          <a:p>
            <a:pPr algn="ctr" eaLnBrk="1" hangingPunct="1">
              <a:defRPr/>
            </a:pPr>
            <a:r>
              <a:rPr kumimoji="1" lang="en-US" altLang="zh-CN" sz="3600" b="1" dirty="0">
                <a:solidFill>
                  <a:srgbClr val="FFFF00"/>
                </a:solidFill>
                <a:latin typeface="+mn-lt"/>
                <a:ea typeface="+mn-ea"/>
              </a:rPr>
              <a:t>6.4.2 </a:t>
            </a:r>
            <a:r>
              <a:rPr kumimoji="1" lang="zh-CN" altLang="en-US" sz="3600" b="1" dirty="0">
                <a:solidFill>
                  <a:srgbClr val="FFFF00"/>
                </a:solidFill>
                <a:latin typeface="+mn-lt"/>
                <a:ea typeface="+mn-ea"/>
              </a:rPr>
              <a:t>可靠性和容错性测试 </a:t>
            </a:r>
            <a:endParaRPr kumimoji="1" lang="en-US" altLang="zh-CN" sz="3600" b="1" dirty="0">
              <a:solidFill>
                <a:srgbClr val="FFFF00"/>
              </a:solidFill>
              <a:latin typeface="+mn-lt"/>
              <a:ea typeface="+mn-ea"/>
            </a:endParaRPr>
          </a:p>
        </p:txBody>
      </p:sp>
      <p:sp>
        <p:nvSpPr>
          <p:cNvPr id="244738" name="Text Box 6"/>
          <p:cNvSpPr txBox="1">
            <a:spLocks noChangeArrowheads="1"/>
          </p:cNvSpPr>
          <p:nvPr/>
        </p:nvSpPr>
        <p:spPr bwMode="auto">
          <a:xfrm>
            <a:off x="468312" y="1628775"/>
            <a:ext cx="8280151" cy="1901825"/>
          </a:xfrm>
          <a:prstGeom prst="rect">
            <a:avLst/>
          </a:prstGeom>
          <a:noFill/>
          <a:ln w="9525">
            <a:noFill/>
            <a:miter lim="800000"/>
            <a:headEnd/>
            <a:tailEnd/>
          </a:ln>
        </p:spPr>
        <p:txBody>
          <a:bodyPr wrap="square" lIns="0" tIns="0" rIns="0" bIns="0">
            <a:spAutoFit/>
          </a:bodyPr>
          <a:lstStyle/>
          <a:p>
            <a:pPr>
              <a:lnSpc>
                <a:spcPct val="130000"/>
              </a:lnSpc>
              <a:spcBef>
                <a:spcPct val="50000"/>
              </a:spcBef>
            </a:pPr>
            <a:r>
              <a:rPr lang="zh-CN" altLang="en-US" sz="2400" i="0" dirty="0"/>
              <a:t>可靠性（</a:t>
            </a:r>
            <a:r>
              <a:rPr lang="en-US" altLang="zh-CN" sz="2400" i="0" dirty="0"/>
              <a:t>Reliability</a:t>
            </a:r>
            <a:r>
              <a:rPr lang="zh-CN" altLang="en-US" sz="2400" i="0" dirty="0"/>
              <a:t>）是产品在</a:t>
            </a:r>
            <a:r>
              <a:rPr lang="zh-CN" altLang="en-US" sz="2400" i="0" dirty="0">
                <a:solidFill>
                  <a:srgbClr val="FF0000"/>
                </a:solidFill>
              </a:rPr>
              <a:t>规定的条件下和规定的时间内</a:t>
            </a:r>
            <a:r>
              <a:rPr lang="zh-CN" altLang="en-US" sz="2400" i="0" dirty="0"/>
              <a:t>完成规定功能的能力。软件可靠性与软件缺陷有关，也与系统输入和系统使用有关。理论上说，可靠的软件系统应该是正确、完整、一致和健壮的。 </a:t>
            </a:r>
          </a:p>
        </p:txBody>
      </p:sp>
      <p:sp>
        <p:nvSpPr>
          <p:cNvPr id="62469" name="Text Box 7"/>
          <p:cNvSpPr txBox="1">
            <a:spLocks noChangeArrowheads="1"/>
          </p:cNvSpPr>
          <p:nvPr/>
        </p:nvSpPr>
        <p:spPr bwMode="auto">
          <a:xfrm>
            <a:off x="1835150" y="3860800"/>
            <a:ext cx="4789488" cy="1970088"/>
          </a:xfrm>
          <a:prstGeom prst="rect">
            <a:avLst/>
          </a:prstGeom>
          <a:noFill/>
          <a:ln w="9525">
            <a:noFill/>
            <a:miter lim="800000"/>
            <a:headEnd/>
            <a:tailEnd/>
          </a:ln>
        </p:spPr>
        <p:txBody>
          <a:bodyPr lIns="0" tIns="0" rIns="0" bIns="0">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latin typeface="+mn-lt"/>
                <a:ea typeface="宋体" pitchFamily="2" charset="-122"/>
              </a:rPr>
              <a:t> </a:t>
            </a:r>
            <a:r>
              <a:rPr lang="zh-CN" altLang="en-US" sz="2400" i="0" dirty="0">
                <a:latin typeface="+mn-lt"/>
                <a:ea typeface="宋体" pitchFamily="2" charset="-122"/>
              </a:rPr>
              <a:t>规定的时间 </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 规定的环境条件</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 规定的功能</a:t>
            </a:r>
          </a:p>
          <a:p>
            <a:pPr>
              <a:spcBef>
                <a:spcPct val="50000"/>
              </a:spcBef>
              <a:buFont typeface="Wingdings" pitchFamily="2" charset="2"/>
              <a:buChar char="l"/>
              <a:defRPr/>
            </a:pPr>
            <a:endParaRPr lang="zh-CN" altLang="en-US" sz="2000" dirty="0">
              <a:ea typeface="宋体"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6"/>
          <p:cNvSpPr txBox="1">
            <a:spLocks noChangeArrowheads="1"/>
          </p:cNvSpPr>
          <p:nvPr/>
        </p:nvSpPr>
        <p:spPr bwMode="auto">
          <a:xfrm>
            <a:off x="1187450" y="512763"/>
            <a:ext cx="6372225" cy="554037"/>
          </a:xfrm>
          <a:prstGeom prst="rect">
            <a:avLst/>
          </a:prstGeom>
          <a:noFill/>
          <a:ln w="9525">
            <a:noFill/>
            <a:miter lim="800000"/>
            <a:headEnd/>
            <a:tailEnd/>
          </a:ln>
        </p:spPr>
        <p:txBody>
          <a:bodyPr lIns="0" tIns="0" rIns="0" bIns="0">
            <a:spAutoFit/>
          </a:bodyPr>
          <a:lstStyle/>
          <a:p>
            <a:pPr marL="457200" indent="-457200" algn="ctr">
              <a:defRPr/>
            </a:pPr>
            <a:r>
              <a:rPr kumimoji="1" lang="zh-CN" altLang="en-US" sz="3600" b="1" i="0" dirty="0">
                <a:solidFill>
                  <a:srgbClr val="FFFF00"/>
                </a:solidFill>
                <a:latin typeface="+mn-lt"/>
                <a:ea typeface="+mn-ea"/>
                <a:cs typeface="+mj-cs"/>
              </a:rPr>
              <a:t>可靠性测试结果的评估</a:t>
            </a:r>
          </a:p>
        </p:txBody>
      </p:sp>
      <p:sp>
        <p:nvSpPr>
          <p:cNvPr id="63492" name="Text Box 7"/>
          <p:cNvSpPr txBox="1">
            <a:spLocks noChangeArrowheads="1"/>
          </p:cNvSpPr>
          <p:nvPr/>
        </p:nvSpPr>
        <p:spPr bwMode="auto">
          <a:xfrm>
            <a:off x="287524" y="1707356"/>
            <a:ext cx="8568952" cy="3443287"/>
          </a:xfrm>
          <a:prstGeom prst="rect">
            <a:avLst/>
          </a:prstGeom>
          <a:noFill/>
          <a:ln w="9525">
            <a:noFill/>
            <a:miter lim="800000"/>
            <a:headEnd/>
            <a:tailEnd/>
          </a:ln>
        </p:spPr>
        <p:txBody>
          <a:bodyPr wrap="square" lIns="0" tIns="0" rIns="0" bIns="0">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b="1" i="0" dirty="0">
                <a:latin typeface="+mn-lt"/>
                <a:ea typeface="宋体" pitchFamily="2" charset="-122"/>
              </a:rPr>
              <a:t>成熟性度量可以通过错误发现率</a:t>
            </a:r>
            <a:r>
              <a:rPr lang="en-US" altLang="zh-CN" sz="2400" b="1" i="0" dirty="0">
                <a:latin typeface="+mn-lt"/>
                <a:ea typeface="宋体" pitchFamily="2" charset="-122"/>
              </a:rPr>
              <a:t>DDP</a:t>
            </a:r>
            <a:r>
              <a:rPr lang="zh-CN" altLang="en-US" sz="2400" b="1" i="0" dirty="0">
                <a:latin typeface="+mn-lt"/>
                <a:ea typeface="宋体" pitchFamily="2" charset="-122"/>
              </a:rPr>
              <a:t>（</a:t>
            </a:r>
            <a:r>
              <a:rPr lang="en-US" altLang="zh-CN" sz="2400" b="1" i="0" dirty="0">
                <a:latin typeface="+mn-lt"/>
                <a:ea typeface="宋体" pitchFamily="2" charset="-122"/>
              </a:rPr>
              <a:t>Defect Detection Percentage</a:t>
            </a:r>
            <a:r>
              <a:rPr lang="zh-CN" altLang="en-US" sz="2400" b="1" i="0" dirty="0">
                <a:latin typeface="+mn-lt"/>
                <a:ea typeface="宋体" pitchFamily="2" charset="-122"/>
              </a:rPr>
              <a:t>）来表现。在测试中查找出来的错误越多，实际应用中出错的机会就越小，软件也就越成熟。</a:t>
            </a:r>
          </a:p>
          <a:p>
            <a:pPr marL="0" lvl="1" algn="ctr">
              <a:lnSpc>
                <a:spcPct val="130000"/>
              </a:lnSpc>
              <a:spcBef>
                <a:spcPts val="263"/>
              </a:spcBef>
              <a:buClr>
                <a:srgbClr val="91AC4E"/>
              </a:buClr>
              <a:buSzPct val="80000"/>
              <a:tabLst>
                <a:tab pos="228600" algn="l"/>
              </a:tabLst>
              <a:defRPr/>
            </a:pPr>
            <a:r>
              <a:rPr lang="en-US" altLang="zh-CN" sz="2400" b="1" i="0" dirty="0">
                <a:solidFill>
                  <a:srgbClr val="3366FF"/>
                </a:solidFill>
                <a:latin typeface="+mn-lt"/>
                <a:ea typeface="宋体" pitchFamily="2" charset="-122"/>
              </a:rPr>
              <a:t>DDP=</a:t>
            </a:r>
            <a:r>
              <a:rPr lang="zh-CN" altLang="en-US" sz="2400" b="1" i="0" dirty="0">
                <a:solidFill>
                  <a:srgbClr val="3366FF"/>
                </a:solidFill>
                <a:latin typeface="+mn-lt"/>
                <a:ea typeface="宋体" pitchFamily="2" charset="-122"/>
              </a:rPr>
              <a:t>测试发现的错误数量</a:t>
            </a:r>
            <a:r>
              <a:rPr lang="en-US" altLang="zh-CN" sz="2400" b="1" i="0" dirty="0">
                <a:solidFill>
                  <a:srgbClr val="3366FF"/>
                </a:solidFill>
                <a:latin typeface="+mn-lt"/>
                <a:ea typeface="宋体" pitchFamily="2" charset="-122"/>
              </a:rPr>
              <a:t>/</a:t>
            </a:r>
            <a:r>
              <a:rPr lang="zh-CN" altLang="en-US" sz="2400" b="1" i="0" dirty="0">
                <a:solidFill>
                  <a:srgbClr val="3366FF"/>
                </a:solidFill>
                <a:latin typeface="+mn-lt"/>
                <a:ea typeface="宋体" pitchFamily="2" charset="-122"/>
              </a:rPr>
              <a:t>已知的全部错误数量</a:t>
            </a:r>
            <a:endParaRPr lang="en-US" altLang="zh-CN" sz="2400" b="1" i="0" dirty="0">
              <a:solidFill>
                <a:srgbClr val="3366FF"/>
              </a:solidFill>
              <a:latin typeface="+mn-lt"/>
              <a:ea typeface="宋体" pitchFamily="2" charset="-122"/>
            </a:endParaRPr>
          </a:p>
          <a:p>
            <a:pPr marL="0" lvl="1" algn="ctr">
              <a:lnSpc>
                <a:spcPct val="130000"/>
              </a:lnSpc>
              <a:spcBef>
                <a:spcPts val="263"/>
              </a:spcBef>
              <a:buClr>
                <a:srgbClr val="91AC4E"/>
              </a:buClr>
              <a:buSzPct val="80000"/>
              <a:tabLst>
                <a:tab pos="228600" algn="l"/>
              </a:tabLst>
              <a:defRPr/>
            </a:pPr>
            <a:endParaRPr lang="zh-CN" altLang="en-US" sz="2400" b="1" i="0" dirty="0">
              <a:solidFill>
                <a:srgbClr val="3366FF"/>
              </a:solidFill>
              <a:latin typeface="+mn-lt"/>
              <a:ea typeface="宋体" pitchFamily="2" charset="-122"/>
            </a:endParaRPr>
          </a:p>
          <a:p>
            <a:pPr marL="0" lvl="1">
              <a:lnSpc>
                <a:spcPct val="130000"/>
              </a:lnSpc>
              <a:spcBef>
                <a:spcPts val="263"/>
              </a:spcBef>
              <a:buClr>
                <a:srgbClr val="91AC4E"/>
              </a:buClr>
              <a:buSzPct val="80000"/>
              <a:tabLst>
                <a:tab pos="228600" algn="l"/>
              </a:tabLst>
              <a:defRPr/>
            </a:pPr>
            <a:r>
              <a:rPr lang="zh-CN" altLang="en-US" sz="2400" b="1" i="0" dirty="0">
                <a:solidFill>
                  <a:schemeClr val="tx1">
                    <a:lumMod val="50000"/>
                    <a:lumOff val="50000"/>
                  </a:schemeClr>
                </a:solidFill>
                <a:latin typeface="+mn-lt"/>
                <a:ea typeface="宋体" pitchFamily="2" charset="-122"/>
              </a:rPr>
              <a:t>已知的全部错误数量是测试已发现的错误数量加上可能会发现的错误数量之和。</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619250" y="260350"/>
            <a:ext cx="5905500" cy="561975"/>
          </a:xfrm>
        </p:spPr>
        <p:txBody>
          <a:bodyPr/>
          <a:lstStyle/>
          <a:p>
            <a:pPr algn="ctr" eaLnBrk="1" hangingPunct="1">
              <a:defRPr/>
            </a:pPr>
            <a:r>
              <a:rPr kumimoji="1" lang="zh-CN" altLang="en-US" sz="3600" b="1" dirty="0">
                <a:solidFill>
                  <a:srgbClr val="FFFF00"/>
                </a:solidFill>
                <a:latin typeface="+mn-lt"/>
                <a:ea typeface="+mn-ea"/>
              </a:rPr>
              <a:t>容错性测试 </a:t>
            </a:r>
            <a:endParaRPr kumimoji="1" lang="en-US" altLang="zh-CN" sz="3600" b="1" dirty="0">
              <a:solidFill>
                <a:srgbClr val="FFFF00"/>
              </a:solidFill>
              <a:latin typeface="+mn-lt"/>
              <a:ea typeface="+mn-ea"/>
            </a:endParaRPr>
          </a:p>
        </p:txBody>
      </p:sp>
      <p:sp>
        <p:nvSpPr>
          <p:cNvPr id="248834" name="Text Box 4"/>
          <p:cNvSpPr txBox="1">
            <a:spLocks noChangeArrowheads="1"/>
          </p:cNvSpPr>
          <p:nvPr/>
        </p:nvSpPr>
        <p:spPr bwMode="auto">
          <a:xfrm>
            <a:off x="395288" y="1412875"/>
            <a:ext cx="8353425" cy="941388"/>
          </a:xfrm>
          <a:prstGeom prst="rect">
            <a:avLst/>
          </a:prstGeom>
          <a:noFill/>
          <a:ln w="9525">
            <a:noFill/>
            <a:miter lim="800000"/>
            <a:headEnd/>
            <a:tailEnd/>
          </a:ln>
        </p:spPr>
        <p:txBody>
          <a:bodyPr lIns="0" tIns="0" rIns="0" bIns="0">
            <a:spAutoFit/>
          </a:bodyPr>
          <a:lstStyle/>
          <a:p>
            <a:pPr indent="450850">
              <a:lnSpc>
                <a:spcPct val="130000"/>
              </a:lnSpc>
            </a:pPr>
            <a:r>
              <a:rPr lang="zh-CN" altLang="en-US" sz="2400" i="0"/>
              <a:t>容错性测试（</a:t>
            </a:r>
            <a:r>
              <a:rPr lang="en-US" altLang="zh-CN" sz="2400" i="0"/>
              <a:t>Fault-tolrent  test</a:t>
            </a:r>
            <a:r>
              <a:rPr lang="zh-CN" altLang="en-US" sz="2400" i="0"/>
              <a:t>）是检查软件在异常条件下自身是否具有防护性的措施或者某种灾难性恢复的手段。</a:t>
            </a:r>
          </a:p>
        </p:txBody>
      </p:sp>
      <p:sp>
        <p:nvSpPr>
          <p:cNvPr id="66565" name="Text Box 5"/>
          <p:cNvSpPr txBox="1">
            <a:spLocks noChangeArrowheads="1"/>
          </p:cNvSpPr>
          <p:nvPr/>
        </p:nvSpPr>
        <p:spPr bwMode="auto">
          <a:xfrm>
            <a:off x="900113" y="2636838"/>
            <a:ext cx="7704137" cy="2895600"/>
          </a:xfrm>
          <a:prstGeom prst="rect">
            <a:avLst/>
          </a:prstGeom>
          <a:noFill/>
          <a:ln w="9525">
            <a:noFill/>
            <a:miter lim="800000"/>
            <a:headEnd/>
            <a:tailEnd/>
          </a:ln>
        </p:spPr>
        <p:txBody>
          <a:bodyPr lIns="0" tIns="0" rIns="0" bIns="0">
            <a:spAutoFit/>
          </a:bodyPr>
          <a:lstStyle/>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输入异常数据或进行异常操作，以检验系统的保护性。如果系统的容错性好的话，系统只给出提示或内部消化掉，而不会导致系统出错甚至崩溃。</a:t>
            </a:r>
          </a:p>
          <a:p>
            <a:pPr marL="355600" lvl="1" indent="-355600">
              <a:lnSpc>
                <a:spcPct val="130000"/>
              </a:lnSpc>
              <a:spcBef>
                <a:spcPts val="263"/>
              </a:spcBef>
              <a:buClr>
                <a:srgbClr val="91AC4E"/>
              </a:buClr>
              <a:buSzPct val="80000"/>
              <a:buFont typeface="Wingdings" pitchFamily="2" charset="2"/>
              <a:buChar char="p"/>
              <a:tabLst>
                <a:tab pos="228600" algn="l"/>
              </a:tabLst>
              <a:defRPr/>
            </a:pPr>
            <a:r>
              <a:rPr lang="zh-CN" altLang="en-US" sz="2400" i="0" dirty="0">
                <a:latin typeface="+mn-lt"/>
                <a:ea typeface="宋体" pitchFamily="2" charset="-122"/>
              </a:rPr>
              <a:t>灾难恢复性测试。通过各种手段，让软件强制性地发生故障，然后验证系统已保存的用户数据是否丢失、系统和数据是否能尽快恢复。</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容错测试的要点</a:t>
            </a:r>
          </a:p>
        </p:txBody>
      </p:sp>
      <p:sp>
        <p:nvSpPr>
          <p:cNvPr id="3" name="内容占位符 2"/>
          <p:cNvSpPr>
            <a:spLocks noGrp="1"/>
          </p:cNvSpPr>
          <p:nvPr>
            <p:ph idx="1"/>
          </p:nvPr>
        </p:nvSpPr>
        <p:spPr>
          <a:xfrm>
            <a:off x="468313" y="1285875"/>
            <a:ext cx="7993062" cy="4784725"/>
          </a:xfrm>
        </p:spPr>
        <p:txBody>
          <a:bodyPr/>
          <a:lstStyle/>
          <a:p>
            <a:r>
              <a:rPr lang="zh-CN" altLang="en-US" dirty="0"/>
              <a:t>故障转移：确保测试对象在出现故障时能成功完成故障的转移，并能从导致意外数据损失或数据完整性破坏的各种硬件，软件和网络故障中恢复</a:t>
            </a:r>
            <a:endParaRPr lang="en-US" altLang="zh-CN" dirty="0"/>
          </a:p>
          <a:p>
            <a:r>
              <a:rPr lang="zh-CN" altLang="en-US" dirty="0"/>
              <a:t>数据恢复：对于必须持续运行的系统，一旦发生故障，备用系统将不失时机接替发生故障的系统，以避免丢失任何数据或事务</a:t>
            </a:r>
            <a:endParaRPr lang="en-US" altLang="zh-CN" dirty="0"/>
          </a:p>
          <a:p>
            <a:r>
              <a:rPr lang="zh-CN" altLang="en-US" dirty="0"/>
              <a:t>测试目标：</a:t>
            </a:r>
            <a:endParaRPr lang="en-US" altLang="zh-CN" dirty="0"/>
          </a:p>
          <a:p>
            <a:pPr lvl="1"/>
            <a:r>
              <a:rPr lang="zh-CN" altLang="en-US" dirty="0"/>
              <a:t>确保恢复进程将数据库，应用程序和系统正确地恢复到预期的已知状态</a:t>
            </a:r>
            <a:endParaRPr lang="en-US" altLang="zh-CN" dirty="0"/>
          </a:p>
          <a:p>
            <a:pPr lvl="2"/>
            <a:r>
              <a:rPr lang="zh-CN" altLang="en-US" dirty="0"/>
              <a:t>客户机，服务器断电</a:t>
            </a:r>
            <a:endParaRPr lang="en-US" altLang="zh-CN" dirty="0"/>
          </a:p>
          <a:p>
            <a:pPr lvl="2"/>
            <a:r>
              <a:rPr lang="zh-CN" altLang="en-US" dirty="0"/>
              <a:t>通过网络服务器产生的通信中断或控制器中断</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9E81837A-6CFA-4000-A950-FA3560EC254D}" type="slidenum">
              <a:rPr lang="en-US" altLang="zh-CN" smtClean="0"/>
              <a:pPr>
                <a:defRPr/>
              </a:pPr>
              <a:t>97</a:t>
            </a:fld>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700338" y="333375"/>
            <a:ext cx="3970337" cy="609600"/>
          </a:xfrm>
        </p:spPr>
        <p:txBody>
          <a:bodyPr/>
          <a:lstStyle/>
          <a:p>
            <a:pPr algn="ctr" eaLnBrk="1" hangingPunct="1">
              <a:defRPr/>
            </a:pPr>
            <a:r>
              <a:rPr kumimoji="1" lang="zh-CN" altLang="en-US" sz="3600" b="1" dirty="0">
                <a:solidFill>
                  <a:srgbClr val="FFFF00"/>
                </a:solidFill>
                <a:latin typeface="+mn-lt"/>
                <a:ea typeface="+mn-ea"/>
              </a:rPr>
              <a:t>故障转移测试</a:t>
            </a:r>
          </a:p>
        </p:txBody>
      </p:sp>
      <p:sp>
        <p:nvSpPr>
          <p:cNvPr id="64515" name="Rectangle 3"/>
          <p:cNvSpPr>
            <a:spLocks noGrp="1" noChangeArrowheads="1"/>
          </p:cNvSpPr>
          <p:nvPr>
            <p:ph type="body" idx="1"/>
          </p:nvPr>
        </p:nvSpPr>
        <p:spPr>
          <a:xfrm>
            <a:off x="457200" y="1560513"/>
            <a:ext cx="8229600" cy="4405312"/>
          </a:xfrm>
        </p:spPr>
        <p:txBody>
          <a:bodyPr/>
          <a:lstStyle/>
          <a:p>
            <a:pPr eaLnBrk="1" hangingPunct="1">
              <a:lnSpc>
                <a:spcPct val="130000"/>
              </a:lnSpc>
              <a:spcAft>
                <a:spcPct val="20000"/>
              </a:spcAft>
              <a:buClr>
                <a:schemeClr val="tx1"/>
              </a:buClr>
              <a:buFont typeface="Wingdings" pitchFamily="2" charset="2"/>
              <a:buChar char="Ø"/>
              <a:defRPr/>
            </a:pPr>
            <a:endParaRPr lang="en-US" altLang="zh-CN" sz="2400" b="1" dirty="0">
              <a:ea typeface="楷体"/>
              <a:cs typeface="楷体"/>
            </a:endParaRPr>
          </a:p>
          <a:p>
            <a:pPr eaLnBrk="1" hangingPunct="1">
              <a:lnSpc>
                <a:spcPct val="130000"/>
              </a:lnSpc>
              <a:spcAft>
                <a:spcPct val="20000"/>
              </a:spcAft>
              <a:buClr>
                <a:schemeClr val="tx1"/>
              </a:buClr>
              <a:buFont typeface="Wingdings" pitchFamily="2" charset="2"/>
              <a:buChar char="Ø"/>
              <a:defRPr/>
            </a:pPr>
            <a:r>
              <a:rPr lang="en-US" altLang="zh-CN" sz="2400" b="1" dirty="0">
                <a:ea typeface="楷体"/>
                <a:cs typeface="楷体"/>
              </a:rPr>
              <a:t>Failover </a:t>
            </a:r>
            <a:r>
              <a:rPr lang="zh-CN" altLang="en-US" sz="2400" b="1" dirty="0">
                <a:ea typeface="楷体"/>
                <a:cs typeface="楷体"/>
              </a:rPr>
              <a:t>测试</a:t>
            </a:r>
            <a:r>
              <a:rPr lang="en-US" altLang="zh-CN" sz="2400" b="1" dirty="0">
                <a:ea typeface="楷体"/>
                <a:cs typeface="楷体"/>
              </a:rPr>
              <a:t>:</a:t>
            </a:r>
            <a:r>
              <a:rPr lang="zh-CN" altLang="en-US" sz="2400" dirty="0">
                <a:ea typeface="楷体"/>
                <a:cs typeface="楷体"/>
              </a:rPr>
              <a:t>故障转移</a:t>
            </a:r>
            <a:r>
              <a:rPr lang="en-US" altLang="zh-CN" sz="2400" dirty="0">
                <a:ea typeface="楷体"/>
                <a:cs typeface="楷体"/>
              </a:rPr>
              <a:t>(Failover)</a:t>
            </a:r>
            <a:r>
              <a:rPr lang="zh-CN" altLang="en-US" sz="2400" dirty="0">
                <a:ea typeface="楷体"/>
                <a:cs typeface="楷体"/>
              </a:rPr>
              <a:t>和故障恢复</a:t>
            </a:r>
            <a:r>
              <a:rPr lang="en-US" altLang="zh-CN" sz="2400" dirty="0">
                <a:ea typeface="楷体"/>
                <a:cs typeface="楷体"/>
              </a:rPr>
              <a:t>(Failback)</a:t>
            </a:r>
          </a:p>
          <a:p>
            <a:pPr eaLnBrk="1" hangingPunct="1">
              <a:lnSpc>
                <a:spcPct val="130000"/>
              </a:lnSpc>
              <a:spcAft>
                <a:spcPct val="20000"/>
              </a:spcAft>
              <a:buClr>
                <a:schemeClr val="tx1"/>
              </a:buClr>
              <a:buFont typeface="Wingdings" pitchFamily="2" charset="2"/>
              <a:buChar char="Ø"/>
              <a:defRPr/>
            </a:pPr>
            <a:r>
              <a:rPr lang="zh-CN" altLang="en-US" sz="2400" b="1" dirty="0">
                <a:ea typeface="楷体"/>
                <a:cs typeface="楷体"/>
              </a:rPr>
              <a:t>服务器的</a:t>
            </a:r>
            <a:r>
              <a:rPr lang="en-US" altLang="zh-CN" sz="2400" b="1" dirty="0">
                <a:ea typeface="楷体"/>
                <a:cs typeface="楷体"/>
              </a:rPr>
              <a:t>Failover</a:t>
            </a:r>
            <a:r>
              <a:rPr lang="zh-CN" altLang="en-US" sz="2400" b="1" dirty="0">
                <a:ea typeface="楷体"/>
                <a:cs typeface="楷体"/>
              </a:rPr>
              <a:t>测试的目的</a:t>
            </a:r>
            <a:r>
              <a:rPr lang="en-US" altLang="zh-CN" sz="2400" b="1" dirty="0">
                <a:ea typeface="楷体"/>
                <a:cs typeface="楷体"/>
              </a:rPr>
              <a:t>: </a:t>
            </a:r>
            <a:r>
              <a:rPr lang="zh-CN" altLang="en-US" dirty="0">
                <a:ea typeface="楷体"/>
                <a:cs typeface="楷体"/>
              </a:rPr>
              <a:t>检查系统是否具备某种灾难性恢复的手段</a:t>
            </a:r>
            <a:r>
              <a:rPr lang="en-US" altLang="zh-CN" dirty="0">
                <a:ea typeface="楷体"/>
                <a:cs typeface="楷体"/>
              </a:rPr>
              <a:t>. </a:t>
            </a:r>
            <a:r>
              <a:rPr lang="zh-CN" altLang="en-US" dirty="0">
                <a:ea typeface="楷体"/>
                <a:cs typeface="楷体"/>
              </a:rPr>
              <a:t>当系统局部或全部出错时</a:t>
            </a:r>
            <a:r>
              <a:rPr lang="en-US" altLang="zh-CN" dirty="0">
                <a:ea typeface="楷体"/>
                <a:cs typeface="楷体"/>
              </a:rPr>
              <a:t>, </a:t>
            </a:r>
            <a:r>
              <a:rPr lang="zh-CN" altLang="en-US" dirty="0">
                <a:ea typeface="楷体"/>
                <a:cs typeface="楷体"/>
              </a:rPr>
              <a:t>能否在指定时间内修正错误</a:t>
            </a:r>
            <a:endParaRPr lang="en-US" altLang="zh-CN" dirty="0">
              <a:ea typeface="楷体"/>
              <a:cs typeface="楷体"/>
            </a:endParaRPr>
          </a:p>
          <a:p>
            <a:pPr eaLnBrk="1" hangingPunct="1">
              <a:lnSpc>
                <a:spcPct val="130000"/>
              </a:lnSpc>
              <a:spcAft>
                <a:spcPct val="20000"/>
              </a:spcAft>
              <a:buClr>
                <a:schemeClr val="tx1"/>
              </a:buClr>
              <a:buFont typeface="Wingdings" pitchFamily="2" charset="2"/>
              <a:buChar char="Ø"/>
              <a:defRPr/>
            </a:pPr>
            <a:r>
              <a:rPr lang="zh-CN" altLang="en-US" sz="2400" b="1" dirty="0">
                <a:ea typeface="楷体"/>
                <a:cs typeface="楷体"/>
              </a:rPr>
              <a:t>在服务器的</a:t>
            </a:r>
            <a:r>
              <a:rPr lang="en-US" altLang="zh-CN" sz="2400" b="1" dirty="0">
                <a:ea typeface="楷体"/>
                <a:cs typeface="楷体"/>
              </a:rPr>
              <a:t>Failover</a:t>
            </a:r>
            <a:r>
              <a:rPr lang="zh-CN" altLang="en-US" sz="2400" b="1" dirty="0">
                <a:ea typeface="楷体"/>
                <a:cs typeface="楷体"/>
              </a:rPr>
              <a:t>测试中</a:t>
            </a:r>
            <a:r>
              <a:rPr lang="en-US" altLang="zh-CN" sz="2400" b="1" dirty="0">
                <a:ea typeface="楷体"/>
                <a:cs typeface="楷体"/>
              </a:rPr>
              <a:t>, </a:t>
            </a:r>
            <a:r>
              <a:rPr lang="zh-CN" altLang="en-US" sz="2400" b="1" dirty="0">
                <a:ea typeface="楷体"/>
                <a:cs typeface="楷体"/>
              </a:rPr>
              <a:t>将包括多种情况</a:t>
            </a:r>
            <a:r>
              <a:rPr lang="en-US" altLang="zh-CN" sz="2400" b="1" dirty="0">
                <a:ea typeface="楷体"/>
                <a:cs typeface="楷体"/>
              </a:rPr>
              <a:t>, </a:t>
            </a:r>
            <a:r>
              <a:rPr lang="zh-CN" altLang="en-US" sz="2400" b="1" dirty="0">
                <a:ea typeface="楷体"/>
                <a:cs typeface="楷体"/>
              </a:rPr>
              <a:t>如</a:t>
            </a:r>
            <a:r>
              <a:rPr lang="en-US" altLang="zh-CN" sz="2400" b="1" dirty="0">
                <a:ea typeface="楷体"/>
                <a:cs typeface="楷体"/>
              </a:rPr>
              <a:t>:</a:t>
            </a:r>
          </a:p>
          <a:p>
            <a:pPr marL="8001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b="1" kern="1200" dirty="0">
                <a:ea typeface="宋体" pitchFamily="2" charset="-122"/>
                <a:cs typeface="+mn-cs"/>
              </a:rPr>
              <a:t>客户机或服务器掉电</a:t>
            </a:r>
            <a:endParaRPr lang="en-US" altLang="zh-CN" b="1" kern="1200" dirty="0">
              <a:ea typeface="宋体" pitchFamily="2" charset="-122"/>
              <a:cs typeface="+mn-cs"/>
            </a:endParaRPr>
          </a:p>
          <a:p>
            <a:pPr marL="8001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b="1" kern="1200" dirty="0">
                <a:ea typeface="宋体" pitchFamily="2" charset="-122"/>
                <a:cs typeface="+mn-cs"/>
              </a:rPr>
              <a:t>客户机与服务器网络中断</a:t>
            </a:r>
            <a:endParaRPr lang="en-US" altLang="zh-CN" b="1" kern="1200" dirty="0">
              <a:ea typeface="宋体" pitchFamily="2" charset="-122"/>
              <a:cs typeface="+mn-cs"/>
            </a:endParaRPr>
          </a:p>
          <a:p>
            <a:pPr marL="8001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b="1" kern="1200" dirty="0">
                <a:ea typeface="宋体" pitchFamily="2" charset="-122"/>
                <a:cs typeface="+mn-cs"/>
              </a:rPr>
              <a:t>服务器相关的程序</a:t>
            </a:r>
            <a:r>
              <a:rPr lang="en-US" altLang="zh-CN" b="1" kern="1200" dirty="0">
                <a:ea typeface="宋体" pitchFamily="2" charset="-122"/>
                <a:cs typeface="+mn-cs"/>
              </a:rPr>
              <a:t>crash</a:t>
            </a:r>
          </a:p>
          <a:p>
            <a:pPr marL="8001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b="1" kern="1200" dirty="0">
                <a:ea typeface="宋体" pitchFamily="2" charset="-122"/>
                <a:cs typeface="+mn-cs"/>
              </a:rPr>
              <a:t>系统中全部或部分</a:t>
            </a:r>
            <a:r>
              <a:rPr lang="en-US" altLang="zh-CN" b="1" kern="1200" dirty="0">
                <a:ea typeface="宋体" pitchFamily="2" charset="-122"/>
                <a:cs typeface="+mn-cs"/>
              </a:rPr>
              <a:t>CORE SERVER</a:t>
            </a:r>
            <a:r>
              <a:rPr lang="zh-CN" altLang="en-US" b="1" kern="1200" dirty="0">
                <a:ea typeface="宋体" pitchFamily="2" charset="-122"/>
                <a:cs typeface="+mn-cs"/>
              </a:rPr>
              <a:t>出现掉电</a:t>
            </a:r>
            <a:r>
              <a:rPr lang="en-US" altLang="zh-CN" b="1" kern="1200" dirty="0">
                <a:ea typeface="宋体" pitchFamily="2" charset="-122"/>
                <a:cs typeface="+mn-cs"/>
              </a:rPr>
              <a:t>/</a:t>
            </a:r>
            <a:r>
              <a:rPr lang="zh-CN" altLang="en-US" b="1" kern="1200" dirty="0">
                <a:ea typeface="宋体" pitchFamily="2" charset="-122"/>
                <a:cs typeface="+mn-cs"/>
              </a:rPr>
              <a:t>网络中断情况</a:t>
            </a:r>
            <a:endParaRPr lang="zh-CN" altLang="fr-FR" b="1" kern="1200" dirty="0">
              <a:ea typeface="宋体" pitchFamily="2" charset="-122"/>
              <a:cs typeface="+mn-cs"/>
            </a:endParaRPr>
          </a:p>
          <a:p>
            <a:pPr eaLnBrk="1" hangingPunct="1">
              <a:lnSpc>
                <a:spcPct val="80000"/>
              </a:lnSpc>
              <a:spcAft>
                <a:spcPct val="20000"/>
              </a:spcAft>
              <a:buClr>
                <a:schemeClr val="tx1"/>
              </a:buClr>
              <a:buFont typeface="Wingdings" pitchFamily="2" charset="2"/>
              <a:buChar char="Ø"/>
              <a:defRPr/>
            </a:pPr>
            <a:endParaRPr lang="zh-CN" altLang="en-US" sz="1700" i="1"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258888" y="260350"/>
            <a:ext cx="6502400" cy="692150"/>
          </a:xfrm>
        </p:spPr>
        <p:txBody>
          <a:bodyPr/>
          <a:lstStyle/>
          <a:p>
            <a:pPr algn="ctr" eaLnBrk="1" hangingPunct="1">
              <a:defRPr/>
            </a:pPr>
            <a:r>
              <a:rPr kumimoji="1" lang="en-US" altLang="zh-CN" sz="3600" b="1" dirty="0">
                <a:solidFill>
                  <a:srgbClr val="FFFF00"/>
                </a:solidFill>
                <a:latin typeface="+mn-lt"/>
                <a:ea typeface="+mn-ea"/>
              </a:rPr>
              <a:t>Failover</a:t>
            </a:r>
            <a:r>
              <a:rPr kumimoji="1" lang="zh-CN" altLang="en-US" sz="3600" b="1" dirty="0">
                <a:solidFill>
                  <a:srgbClr val="FFFF00"/>
                </a:solidFill>
                <a:latin typeface="+mn-lt"/>
                <a:ea typeface="+mn-ea"/>
              </a:rPr>
              <a:t>测试的方法和技巧</a:t>
            </a:r>
            <a:endParaRPr kumimoji="1" lang="en-US" altLang="zh-CN" sz="3600" b="1" dirty="0">
              <a:solidFill>
                <a:srgbClr val="FFFF00"/>
              </a:solidFill>
              <a:latin typeface="+mn-lt"/>
              <a:ea typeface="+mn-ea"/>
            </a:endParaRPr>
          </a:p>
        </p:txBody>
      </p:sp>
      <p:sp>
        <p:nvSpPr>
          <p:cNvPr id="65539" name="Rectangle 3"/>
          <p:cNvSpPr>
            <a:spLocks noGrp="1" noChangeArrowheads="1"/>
          </p:cNvSpPr>
          <p:nvPr>
            <p:ph type="body" idx="1"/>
          </p:nvPr>
        </p:nvSpPr>
        <p:spPr>
          <a:xfrm>
            <a:off x="684213" y="1484313"/>
            <a:ext cx="8101012" cy="1439862"/>
          </a:xfrm>
        </p:spPr>
        <p:txBody>
          <a:bodyPr/>
          <a:lstStyle/>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b="1" kern="1200" dirty="0">
                <a:ea typeface="宋体" pitchFamily="2" charset="-122"/>
                <a:cs typeface="+mn-cs"/>
              </a:rPr>
              <a:t>将测试系统全部对象描绘出来 </a:t>
            </a:r>
            <a:r>
              <a:rPr lang="en-US" altLang="zh-CN" sz="2400" b="1" kern="1200" dirty="0">
                <a:ea typeface="宋体" pitchFamily="2" charset="-122"/>
                <a:cs typeface="+mn-cs"/>
              </a:rPr>
              <a:t>-</a:t>
            </a:r>
            <a:r>
              <a:rPr lang="zh-CN" altLang="en-US" sz="2400" b="1" kern="1200" dirty="0">
                <a:ea typeface="宋体" pitchFamily="2" charset="-122"/>
                <a:cs typeface="+mn-cs"/>
              </a:rPr>
              <a:t>系统结构图</a:t>
            </a:r>
          </a:p>
          <a:p>
            <a:pPr marL="355600" lvl="1" indent="-355600" eaLnBrk="1" hangingPunct="1">
              <a:lnSpc>
                <a:spcPct val="130000"/>
              </a:lnSpc>
              <a:spcBef>
                <a:spcPts val="263"/>
              </a:spcBef>
              <a:buClr>
                <a:srgbClr val="91AC4E"/>
              </a:buClr>
              <a:buSzPct val="80000"/>
              <a:buFont typeface="Wingdings" pitchFamily="2" charset="2"/>
              <a:buChar char="p"/>
              <a:tabLst>
                <a:tab pos="228600" algn="l"/>
              </a:tabLst>
              <a:defRPr/>
            </a:pPr>
            <a:r>
              <a:rPr lang="zh-CN" altLang="en-US" sz="2400" b="1" kern="1200" dirty="0">
                <a:ea typeface="宋体" pitchFamily="2" charset="-122"/>
                <a:cs typeface="+mn-cs"/>
              </a:rPr>
              <a:t>对图中的所有可能发生的故障点设计测试用例</a:t>
            </a:r>
            <a:r>
              <a:rPr lang="en-US" altLang="zh-CN" sz="2400" b="1" kern="1200" dirty="0">
                <a:ea typeface="宋体" pitchFamily="2" charset="-122"/>
                <a:cs typeface="+mn-cs"/>
              </a:rPr>
              <a:t>.</a:t>
            </a:r>
          </a:p>
        </p:txBody>
      </p:sp>
      <p:graphicFrame>
        <p:nvGraphicFramePr>
          <p:cNvPr id="3094" name="Object 22"/>
          <p:cNvGraphicFramePr>
            <a:graphicFrameLocks/>
          </p:cNvGraphicFramePr>
          <p:nvPr/>
        </p:nvGraphicFramePr>
        <p:xfrm>
          <a:off x="1258888" y="2997200"/>
          <a:ext cx="6913562" cy="3311525"/>
        </p:xfrm>
        <a:graphic>
          <a:graphicData uri="http://schemas.openxmlformats.org/presentationml/2006/ole">
            <mc:AlternateContent xmlns:mc="http://schemas.openxmlformats.org/markup-compatibility/2006">
              <mc:Choice xmlns:v="urn:schemas-microsoft-com:vml" Requires="v">
                <p:oleObj spid="_x0000_s1027" r:id="rId4" imgW="7571429" imgH="3638095" progId="PBrush">
                  <p:embed/>
                </p:oleObj>
              </mc:Choice>
              <mc:Fallback>
                <p:oleObj r:id="rId4" imgW="7571429" imgH="3638095" progId="PBrush">
                  <p:embed/>
                  <p:pic>
                    <p:nvPicPr>
                      <p:cNvPr id="0" name="Picture 2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2997200"/>
                        <a:ext cx="6913562" cy="3311525"/>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6">
  <a:themeElements>
    <a:clrScheme name="NordriDesign">
      <a:dk1>
        <a:srgbClr val="000000"/>
      </a:dk1>
      <a:lt1>
        <a:srgbClr val="FFFFFF"/>
      </a:lt1>
      <a:dk2>
        <a:srgbClr val="000000"/>
      </a:dk2>
      <a:lt2>
        <a:srgbClr val="808080"/>
      </a:lt2>
      <a:accent1>
        <a:srgbClr val="BBE0E3"/>
      </a:accent1>
      <a:accent2>
        <a:srgbClr val="3C8C92"/>
      </a:accent2>
      <a:accent3>
        <a:srgbClr val="FFFFFF"/>
      </a:accent3>
      <a:accent4>
        <a:srgbClr val="1E4649"/>
      </a:accent4>
      <a:accent5>
        <a:srgbClr val="BBE0E3"/>
      </a:accent5>
      <a:accent6>
        <a:srgbClr val="71BEC4"/>
      </a:accent6>
      <a:hlink>
        <a:srgbClr val="000000"/>
      </a:hlink>
      <a:folHlink>
        <a:srgbClr val="262626"/>
      </a:folHlink>
    </a:clrScheme>
    <a:fontScheme name="NordriDesign_免费商务模板系列">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ordriDesign_免费商务模板系列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_免费商务模板系列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_免费商务模板系列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_免费商务模板系列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_免费商务模板系列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_免费商务模板系列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_免费商务模板系列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_免费商务模板系列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_免费商务模板系列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_免费商务模板系列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_免费商务模板系列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_免费商务模板系列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_免费商务模板系列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19920</TotalTime>
  <Words>6478</Words>
  <Application>Microsoft Office PowerPoint</Application>
  <PresentationFormat>全屏显示(4:3)</PresentationFormat>
  <Paragraphs>743</Paragraphs>
  <Slides>106</Slides>
  <Notes>49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0</vt:i4>
      </vt:variant>
      <vt:variant>
        <vt:lpstr>幻灯片标题</vt:lpstr>
      </vt:variant>
      <vt:variant>
        <vt:i4>106</vt:i4>
      </vt:variant>
    </vt:vector>
  </HeadingPairs>
  <TitlesOfParts>
    <vt:vector size="119" baseType="lpstr">
      <vt:lpstr>黑体</vt:lpstr>
      <vt:lpstr>楷体</vt:lpstr>
      <vt:lpstr>楷体_GB2312</vt:lpstr>
      <vt:lpstr>宋体</vt:lpstr>
      <vt:lpstr>Microsoft Yahei</vt:lpstr>
      <vt:lpstr>Microsoft Yahei</vt:lpstr>
      <vt:lpstr>Arial</vt:lpstr>
      <vt:lpstr>Arial Black</vt:lpstr>
      <vt:lpstr>Calibri</vt:lpstr>
      <vt:lpstr>Times New Roman</vt:lpstr>
      <vt:lpstr>Verdana</vt:lpstr>
      <vt:lpstr>Wingdings</vt:lpstr>
      <vt:lpstr>6</vt:lpstr>
      <vt:lpstr>PowerPoint 演示文稿</vt:lpstr>
      <vt:lpstr>PowerPoint 演示文稿</vt:lpstr>
      <vt:lpstr>第6章 系统测试</vt:lpstr>
      <vt:lpstr>6.1.1功能测试</vt:lpstr>
      <vt:lpstr>业务逻辑是关键</vt:lpstr>
      <vt:lpstr>功能测试要点 </vt:lpstr>
      <vt:lpstr>功能测试的整体思路</vt:lpstr>
      <vt:lpstr>6.2 回归测试 </vt:lpstr>
      <vt:lpstr>回归测试 </vt:lpstr>
      <vt:lpstr>回归测试策略</vt:lpstr>
      <vt:lpstr>6.3 性能测试 </vt:lpstr>
      <vt:lpstr>什么是性能测试？</vt:lpstr>
      <vt:lpstr>PowerPoint 演示文稿</vt:lpstr>
      <vt:lpstr>性能测试目标 Performance Testing</vt:lpstr>
      <vt:lpstr>主要性能指标</vt:lpstr>
      <vt:lpstr>系统性能问题</vt:lpstr>
      <vt:lpstr>PowerPoint 演示文稿</vt:lpstr>
      <vt:lpstr>关于性能指标在需求中的表达</vt:lpstr>
      <vt:lpstr>性能测试类型（测试目的分）</vt:lpstr>
      <vt:lpstr>压力测试</vt:lpstr>
      <vt:lpstr>压力测试类型</vt:lpstr>
      <vt:lpstr>ST- 并发性能测试</vt:lpstr>
      <vt:lpstr>ST- 疲劳强度测试</vt:lpstr>
      <vt:lpstr>ST- 大数据量测试</vt:lpstr>
      <vt:lpstr>6.3.2系统负载及其模式</vt:lpstr>
      <vt:lpstr>PowerPoint 演示文稿</vt:lpstr>
      <vt:lpstr>PowerPoint 演示文稿</vt:lpstr>
      <vt:lpstr>6.3.3性能测试的基本过程</vt:lpstr>
      <vt:lpstr>PowerPoint 演示文稿</vt:lpstr>
      <vt:lpstr>性能测试需求和指标</vt:lpstr>
      <vt:lpstr>确定性能需求</vt:lpstr>
      <vt:lpstr>PowerPoint 演示文稿</vt:lpstr>
      <vt:lpstr>PowerPoint 演示文稿</vt:lpstr>
      <vt:lpstr>性能的具体指标</vt:lpstr>
      <vt:lpstr>测试工具和测试脚本</vt:lpstr>
      <vt:lpstr>关键业务选择</vt:lpstr>
      <vt:lpstr>PowerPoint 演示文稿</vt:lpstr>
      <vt:lpstr>示例：监控</vt:lpstr>
      <vt:lpstr>6.3.4结果分析</vt:lpstr>
      <vt:lpstr>PowerPoint 演示文稿</vt:lpstr>
      <vt:lpstr>Web服务器的测试</vt:lpstr>
      <vt:lpstr>性能测试工具</vt:lpstr>
      <vt:lpstr>开源工具</vt:lpstr>
      <vt:lpstr>商业工具 </vt:lpstr>
      <vt:lpstr>Web性能测试</vt:lpstr>
      <vt:lpstr>PowerPoint 演示文稿</vt:lpstr>
      <vt:lpstr>容量测试</vt:lpstr>
      <vt:lpstr>6.4 其它非功能性测试</vt:lpstr>
      <vt:lpstr>6.4.1  安全性测试</vt:lpstr>
      <vt:lpstr>安全性测试 </vt:lpstr>
      <vt:lpstr>安全性测试的种类</vt:lpstr>
      <vt:lpstr>功能性测试  vs.安全性测试</vt:lpstr>
      <vt:lpstr>安全性测试的范围</vt:lpstr>
      <vt:lpstr>测试方法</vt:lpstr>
      <vt:lpstr>静态安全性测试的重要性</vt:lpstr>
      <vt:lpstr>安全性测试方法 -1</vt:lpstr>
      <vt:lpstr>安全性：漏洞来源</vt:lpstr>
      <vt:lpstr>安全性：威胁</vt:lpstr>
      <vt:lpstr>其他的安全性测试方法 </vt:lpstr>
      <vt:lpstr>PowerPoint 演示文稿</vt:lpstr>
      <vt:lpstr>渗透测试</vt:lpstr>
      <vt:lpstr>渗透/攻击的阶段</vt:lpstr>
      <vt:lpstr>预攻击阶段</vt:lpstr>
      <vt:lpstr>攻击阶段</vt:lpstr>
      <vt:lpstr>后攻击阶段</vt:lpstr>
      <vt:lpstr>应用分析的注意事项</vt:lpstr>
      <vt:lpstr>渗透测试方法</vt:lpstr>
      <vt:lpstr>攻击路径</vt:lpstr>
      <vt:lpstr>PowerPoint 演示文稿</vt:lpstr>
      <vt:lpstr>渗透测试的方法</vt:lpstr>
      <vt:lpstr>渗透测试实施策略</vt:lpstr>
      <vt:lpstr>什么是 Fuzz Testing</vt:lpstr>
      <vt:lpstr>Web安全性测试</vt:lpstr>
      <vt:lpstr>数据加密</vt:lpstr>
      <vt:lpstr>登录和身份验证 </vt:lpstr>
      <vt:lpstr>用户认证测试 – 传统的功能测试方法</vt:lpstr>
      <vt:lpstr>后台服务器安全性</vt:lpstr>
      <vt:lpstr>输入验证</vt:lpstr>
      <vt:lpstr>跨站脚本</vt:lpstr>
      <vt:lpstr>PowerPoint 演示文稿</vt:lpstr>
      <vt:lpstr>PowerPoint 演示文稿</vt:lpstr>
      <vt:lpstr>PowerPoint 演示文稿</vt:lpstr>
      <vt:lpstr>跨站脚本攻击</vt:lpstr>
      <vt:lpstr>输入域验证</vt:lpstr>
      <vt:lpstr>SQL注入</vt:lpstr>
      <vt:lpstr>SQL注入式攻击 </vt:lpstr>
      <vt:lpstr>PowerPoint 演示文稿</vt:lpstr>
      <vt:lpstr>超时限制</vt:lpstr>
      <vt:lpstr>6.4.3 安全性测试工具</vt:lpstr>
      <vt:lpstr>安全性测试工具的评估标准</vt:lpstr>
      <vt:lpstr>安全漏洞检测工具 -1</vt:lpstr>
      <vt:lpstr>安全性测试工具-2</vt:lpstr>
      <vt:lpstr>总结：安全性测试</vt:lpstr>
      <vt:lpstr>6.4.2 可靠性和容错性测试 </vt:lpstr>
      <vt:lpstr>PowerPoint 演示文稿</vt:lpstr>
      <vt:lpstr>容错性测试 </vt:lpstr>
      <vt:lpstr>容错测试的要点</vt:lpstr>
      <vt:lpstr>故障转移测试</vt:lpstr>
      <vt:lpstr>Failover测试的方法和技巧</vt:lpstr>
      <vt:lpstr>示例: 应用服务器测试</vt:lpstr>
      <vt:lpstr>6.4.3 兼容性测试</vt:lpstr>
      <vt:lpstr>系统之间兼容（数据）</vt:lpstr>
      <vt:lpstr>前后兼容</vt:lpstr>
      <vt:lpstr>多个不同版本的测试</vt:lpstr>
      <vt:lpstr>多版本的测试</vt:lpstr>
      <vt:lpstr>例: 设计测试矩阵表</vt:lpstr>
    </vt:vector>
  </TitlesOfParts>
  <Company>Webex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Kerryzhu</dc:creator>
  <cp:keywords>ppt幻灯设计/ppt模板设计</cp:keywords>
  <dc:description>Nordri设计工作室ppt模版发布供大家免费下载使用。版权为Nordri设计工作室所有。您可以自行使用、修改、复制本模版。转载、发表或以其它方式利用本模版上内容，如果您需更进一步的服务，请和我们联系。</dc:description>
  <cp:lastModifiedBy>samsara</cp:lastModifiedBy>
  <cp:revision>454</cp:revision>
  <dcterms:created xsi:type="dcterms:W3CDTF">2011-09-26T13:26:34Z</dcterms:created>
  <dcterms:modified xsi:type="dcterms:W3CDTF">2022-05-09T12:45:12Z</dcterms:modified>
  <cp:category>免费模板</cp:category>
</cp:coreProperties>
</file>